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64"/>
  </p:notesMasterIdLst>
  <p:handoutMasterIdLst>
    <p:handoutMasterId r:id="rId65"/>
  </p:handoutMasterIdLst>
  <p:sldIdLst>
    <p:sldId id="2590" r:id="rId5"/>
    <p:sldId id="2552" r:id="rId6"/>
    <p:sldId id="2553" r:id="rId7"/>
    <p:sldId id="2583" r:id="rId8"/>
    <p:sldId id="2593" r:id="rId9"/>
    <p:sldId id="2594" r:id="rId10"/>
    <p:sldId id="2582" r:id="rId11"/>
    <p:sldId id="2595" r:id="rId12"/>
    <p:sldId id="2585" r:id="rId13"/>
    <p:sldId id="2550" r:id="rId14"/>
    <p:sldId id="2554" r:id="rId15"/>
    <p:sldId id="2604" r:id="rId16"/>
    <p:sldId id="2545" r:id="rId17"/>
    <p:sldId id="2603" r:id="rId18"/>
    <p:sldId id="2584" r:id="rId19"/>
    <p:sldId id="2608" r:id="rId20"/>
    <p:sldId id="2542" r:id="rId21"/>
    <p:sldId id="2591" r:id="rId22"/>
    <p:sldId id="2605" r:id="rId23"/>
    <p:sldId id="2606" r:id="rId24"/>
    <p:sldId id="2607" r:id="rId25"/>
    <p:sldId id="2537" r:id="rId26"/>
    <p:sldId id="2555" r:id="rId27"/>
    <p:sldId id="2586" r:id="rId28"/>
    <p:sldId id="2569" r:id="rId29"/>
    <p:sldId id="2587" r:id="rId30"/>
    <p:sldId id="2546" r:id="rId31"/>
    <p:sldId id="2596" r:id="rId32"/>
    <p:sldId id="2570" r:id="rId33"/>
    <p:sldId id="2592" r:id="rId34"/>
    <p:sldId id="2579" r:id="rId35"/>
    <p:sldId id="2469" r:id="rId36"/>
    <p:sldId id="2534" r:id="rId37"/>
    <p:sldId id="2533" r:id="rId38"/>
    <p:sldId id="2588" r:id="rId39"/>
    <p:sldId id="2548" r:id="rId40"/>
    <p:sldId id="2557" r:id="rId41"/>
    <p:sldId id="2549" r:id="rId42"/>
    <p:sldId id="2559" r:id="rId43"/>
    <p:sldId id="2536" r:id="rId44"/>
    <p:sldId id="2547" r:id="rId45"/>
    <p:sldId id="2560" r:id="rId46"/>
    <p:sldId id="2532" r:id="rId47"/>
    <p:sldId id="2575" r:id="rId48"/>
    <p:sldId id="2572" r:id="rId49"/>
    <p:sldId id="2565" r:id="rId50"/>
    <p:sldId id="2589" r:id="rId51"/>
    <p:sldId id="2564" r:id="rId52"/>
    <p:sldId id="2577" r:id="rId53"/>
    <p:sldId id="2566" r:id="rId54"/>
    <p:sldId id="2567" r:id="rId55"/>
    <p:sldId id="2597" r:id="rId56"/>
    <p:sldId id="2598" r:id="rId57"/>
    <p:sldId id="2562" r:id="rId58"/>
    <p:sldId id="2599" r:id="rId59"/>
    <p:sldId id="2600" r:id="rId60"/>
    <p:sldId id="2601" r:id="rId61"/>
    <p:sldId id="2602" r:id="rId62"/>
    <p:sldId id="2530"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542" autoAdjust="0"/>
  </p:normalViewPr>
  <p:slideViewPr>
    <p:cSldViewPr snapToGrid="0" snapToObjects="1" showGuides="1">
      <p:cViewPr varScale="1">
        <p:scale>
          <a:sx n="99" d="100"/>
          <a:sy n="99" d="100"/>
        </p:scale>
        <p:origin x="972" y="84"/>
      </p:cViewPr>
      <p:guideLst>
        <p:guide orient="horz" pos="2112"/>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8B1C9-783A-4323-8589-D963A237B95F}"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B4E5B2A6-2108-4761-8B86-3BBC8E3D05EC}">
      <dgm:prSet/>
      <dgm:spPr/>
      <dgm:t>
        <a:bodyPr/>
        <a:lstStyle/>
        <a:p>
          <a:pPr>
            <a:defRPr b="1"/>
          </a:pPr>
          <a:r>
            <a:rPr lang="en-US" dirty="0"/>
            <a:t>January 2014</a:t>
          </a:r>
        </a:p>
      </dgm:t>
    </dgm:pt>
    <dgm:pt modelId="{B2A703D7-4295-491B-8F98-58F1588F265D}" type="parTrans" cxnId="{3D318D54-801C-490E-8F64-638AB4F088EE}">
      <dgm:prSet/>
      <dgm:spPr/>
      <dgm:t>
        <a:bodyPr/>
        <a:lstStyle/>
        <a:p>
          <a:endParaRPr lang="en-US"/>
        </a:p>
      </dgm:t>
    </dgm:pt>
    <dgm:pt modelId="{827B1904-BFD6-4CC3-AFE3-991477D5DBFB}" type="sibTrans" cxnId="{3D318D54-801C-490E-8F64-638AB4F088EE}">
      <dgm:prSet/>
      <dgm:spPr/>
      <dgm:t>
        <a:bodyPr/>
        <a:lstStyle/>
        <a:p>
          <a:endParaRPr lang="en-US"/>
        </a:p>
      </dgm:t>
    </dgm:pt>
    <dgm:pt modelId="{F83B95D1-44FA-4607-A324-70AFC92B8268}">
      <dgm:prSet/>
      <dgm:spPr/>
      <dgm:t>
        <a:bodyPr/>
        <a:lstStyle/>
        <a:p>
          <a:r>
            <a:rPr lang="en-US" dirty="0"/>
            <a:t>Started January 2014 with $500 in a retirement investment account.</a:t>
          </a:r>
        </a:p>
      </dgm:t>
    </dgm:pt>
    <dgm:pt modelId="{4BDAFBAC-8089-465A-BC79-101056FD0B6D}" type="parTrans" cxnId="{53F3244B-69D7-4891-9972-6708740205A4}">
      <dgm:prSet/>
      <dgm:spPr/>
      <dgm:t>
        <a:bodyPr/>
        <a:lstStyle/>
        <a:p>
          <a:endParaRPr lang="en-US"/>
        </a:p>
      </dgm:t>
    </dgm:pt>
    <dgm:pt modelId="{8AEE58C2-56DB-4B4A-94BE-CA37CA438B2D}" type="sibTrans" cxnId="{53F3244B-69D7-4891-9972-6708740205A4}">
      <dgm:prSet/>
      <dgm:spPr/>
      <dgm:t>
        <a:bodyPr/>
        <a:lstStyle/>
        <a:p>
          <a:endParaRPr lang="en-US"/>
        </a:p>
      </dgm:t>
    </dgm:pt>
    <dgm:pt modelId="{18F38EDD-A040-4E73-B1C3-25AE5637E41A}">
      <dgm:prSet/>
      <dgm:spPr/>
      <dgm:t>
        <a:bodyPr/>
        <a:lstStyle/>
        <a:p>
          <a:pPr>
            <a:defRPr b="1"/>
          </a:pPr>
          <a:r>
            <a:rPr lang="en-US" dirty="0"/>
            <a:t>August 2025</a:t>
          </a:r>
        </a:p>
      </dgm:t>
    </dgm:pt>
    <dgm:pt modelId="{B24B6C9E-2FA2-4AB1-B424-0A360D886523}" type="parTrans" cxnId="{24A628DA-07EF-470B-94E4-6D4E088E1143}">
      <dgm:prSet/>
      <dgm:spPr/>
      <dgm:t>
        <a:bodyPr/>
        <a:lstStyle/>
        <a:p>
          <a:endParaRPr lang="en-US"/>
        </a:p>
      </dgm:t>
    </dgm:pt>
    <dgm:pt modelId="{B34CF133-23D4-4095-BC40-476E402310EC}" type="sibTrans" cxnId="{24A628DA-07EF-470B-94E4-6D4E088E1143}">
      <dgm:prSet/>
      <dgm:spPr/>
      <dgm:t>
        <a:bodyPr/>
        <a:lstStyle/>
        <a:p>
          <a:endParaRPr lang="en-US"/>
        </a:p>
      </dgm:t>
    </dgm:pt>
    <dgm:pt modelId="{6031C65F-3870-4909-96C6-F794F1A2108C}">
      <dgm:prSet/>
      <dgm:spPr/>
      <dgm:t>
        <a:bodyPr/>
        <a:lstStyle/>
        <a:p>
          <a:r>
            <a:rPr lang="en-US" dirty="0"/>
            <a:t>As of August 25, 2025, my wife and I amassed over $1,245,000 in investments.</a:t>
          </a:r>
        </a:p>
      </dgm:t>
    </dgm:pt>
    <dgm:pt modelId="{7DEE00ED-2B10-48D1-B8C0-53583E901A05}" type="parTrans" cxnId="{BC65002A-636B-4200-B301-4CDCAEAA64B3}">
      <dgm:prSet/>
      <dgm:spPr/>
      <dgm:t>
        <a:bodyPr/>
        <a:lstStyle/>
        <a:p>
          <a:endParaRPr lang="en-US"/>
        </a:p>
      </dgm:t>
    </dgm:pt>
    <dgm:pt modelId="{0EF37759-072C-4274-A632-FE12EB71A91F}" type="sibTrans" cxnId="{BC65002A-636B-4200-B301-4CDCAEAA64B3}">
      <dgm:prSet/>
      <dgm:spPr/>
      <dgm:t>
        <a:bodyPr/>
        <a:lstStyle/>
        <a:p>
          <a:endParaRPr lang="en-US"/>
        </a:p>
      </dgm:t>
    </dgm:pt>
    <dgm:pt modelId="{81B5F21E-2B5C-4FCB-BF50-7C902078BFAD}" type="pres">
      <dgm:prSet presAssocID="{4098B1C9-783A-4323-8589-D963A237B95F}" presName="root" presStyleCnt="0">
        <dgm:presLayoutVars>
          <dgm:chMax/>
          <dgm:chPref/>
          <dgm:animLvl val="lvl"/>
        </dgm:presLayoutVars>
      </dgm:prSet>
      <dgm:spPr/>
    </dgm:pt>
    <dgm:pt modelId="{0DBDA662-259B-4A98-9676-7CC67DB9D8C3}" type="pres">
      <dgm:prSet presAssocID="{4098B1C9-783A-4323-8589-D963A237B95F}" presName="divider" presStyleLbl="fgAcc1" presStyleIdx="0" presStyleCnt="1"/>
      <dgm:spPr/>
    </dgm:pt>
    <dgm:pt modelId="{92253D5E-7767-46CF-98D6-80CB3F564BFD}" type="pres">
      <dgm:prSet presAssocID="{4098B1C9-783A-4323-8589-D963A237B95F}" presName="nodes" presStyleCnt="0">
        <dgm:presLayoutVars>
          <dgm:chMax/>
          <dgm:chPref/>
          <dgm:animLvl val="lvl"/>
        </dgm:presLayoutVars>
      </dgm:prSet>
      <dgm:spPr/>
    </dgm:pt>
    <dgm:pt modelId="{89C53781-C793-4D23-AE9C-51B1840C25A8}" type="pres">
      <dgm:prSet presAssocID="{B4E5B2A6-2108-4761-8B86-3BBC8E3D05EC}" presName="composite" presStyleCnt="0"/>
      <dgm:spPr/>
    </dgm:pt>
    <dgm:pt modelId="{6F657DCF-FDC4-40EE-B754-AFB24851D5FE}" type="pres">
      <dgm:prSet presAssocID="{B4E5B2A6-2108-4761-8B86-3BBC8E3D05EC}" presName="L1TextContainer" presStyleLbl="alignNode1" presStyleIdx="0" presStyleCnt="2">
        <dgm:presLayoutVars>
          <dgm:chMax val="1"/>
          <dgm:chPref val="1"/>
          <dgm:bulletEnabled val="1"/>
        </dgm:presLayoutVars>
      </dgm:prSet>
      <dgm:spPr/>
    </dgm:pt>
    <dgm:pt modelId="{BE059E17-B09D-4818-BD48-0ADF73063846}" type="pres">
      <dgm:prSet presAssocID="{B4E5B2A6-2108-4761-8B86-3BBC8E3D05EC}" presName="L2TextContainerWrapper" presStyleCnt="0">
        <dgm:presLayoutVars>
          <dgm:bulletEnabled val="1"/>
        </dgm:presLayoutVars>
      </dgm:prSet>
      <dgm:spPr/>
    </dgm:pt>
    <dgm:pt modelId="{2C9F1D78-A01A-4936-9363-78DFF323CB33}" type="pres">
      <dgm:prSet presAssocID="{B4E5B2A6-2108-4761-8B86-3BBC8E3D05EC}" presName="L2TextContainer" presStyleLbl="bgAccFollowNode1" presStyleIdx="0" presStyleCnt="2"/>
      <dgm:spPr/>
    </dgm:pt>
    <dgm:pt modelId="{987A4DE0-0DFA-4D9C-9F79-CD3035E542D6}" type="pres">
      <dgm:prSet presAssocID="{B4E5B2A6-2108-4761-8B86-3BBC8E3D05EC}" presName="FlexibleEmptyPlaceHolder" presStyleCnt="0"/>
      <dgm:spPr/>
    </dgm:pt>
    <dgm:pt modelId="{354A667F-2B2F-4D95-8C0D-A00076D372C9}" type="pres">
      <dgm:prSet presAssocID="{B4E5B2A6-2108-4761-8B86-3BBC8E3D05EC}" presName="ConnectLine" presStyleLbl="sibTrans1D1" presStyleIdx="0" presStyleCnt="2"/>
      <dgm:spPr/>
    </dgm:pt>
    <dgm:pt modelId="{CFF3A25B-BD29-46EE-89EF-0FAFD97CCE05}" type="pres">
      <dgm:prSet presAssocID="{B4E5B2A6-2108-4761-8B86-3BBC8E3D05EC}" presName="ConnectorPoint" presStyleLbl="node1" presStyleIdx="0"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9001AE4D-6BA3-4D21-9795-113E1D73E58F}" type="pres">
      <dgm:prSet presAssocID="{B4E5B2A6-2108-4761-8B86-3BBC8E3D05EC}" presName="EmptyPlaceHolder" presStyleCnt="0"/>
      <dgm:spPr/>
    </dgm:pt>
    <dgm:pt modelId="{4222059E-1160-44A6-9695-9B6FD67860C4}" type="pres">
      <dgm:prSet presAssocID="{827B1904-BFD6-4CC3-AFE3-991477D5DBFB}" presName="spaceBetweenRectangles" presStyleCnt="0"/>
      <dgm:spPr/>
    </dgm:pt>
    <dgm:pt modelId="{93B03E37-8E24-408F-B7C9-5F3730CE4387}" type="pres">
      <dgm:prSet presAssocID="{18F38EDD-A040-4E73-B1C3-25AE5637E41A}" presName="composite" presStyleCnt="0"/>
      <dgm:spPr/>
    </dgm:pt>
    <dgm:pt modelId="{8F95E599-3651-466A-BADF-64B8B7B42C3A}" type="pres">
      <dgm:prSet presAssocID="{18F38EDD-A040-4E73-B1C3-25AE5637E41A}" presName="L1TextContainer" presStyleLbl="alignNode1" presStyleIdx="1" presStyleCnt="2">
        <dgm:presLayoutVars>
          <dgm:chMax val="1"/>
          <dgm:chPref val="1"/>
          <dgm:bulletEnabled val="1"/>
        </dgm:presLayoutVars>
      </dgm:prSet>
      <dgm:spPr/>
    </dgm:pt>
    <dgm:pt modelId="{57A635EB-7098-475F-84C2-58C03080C52C}" type="pres">
      <dgm:prSet presAssocID="{18F38EDD-A040-4E73-B1C3-25AE5637E41A}" presName="L2TextContainerWrapper" presStyleCnt="0">
        <dgm:presLayoutVars>
          <dgm:bulletEnabled val="1"/>
        </dgm:presLayoutVars>
      </dgm:prSet>
      <dgm:spPr/>
    </dgm:pt>
    <dgm:pt modelId="{AE029540-5E1E-44F9-BE3F-FEE8F34A31C8}" type="pres">
      <dgm:prSet presAssocID="{18F38EDD-A040-4E73-B1C3-25AE5637E41A}" presName="L2TextContainer" presStyleLbl="bgAccFollowNode1" presStyleIdx="1" presStyleCnt="2"/>
      <dgm:spPr/>
    </dgm:pt>
    <dgm:pt modelId="{FCFA8CB3-807E-4176-BA72-5E381DCFDE4C}" type="pres">
      <dgm:prSet presAssocID="{18F38EDD-A040-4E73-B1C3-25AE5637E41A}" presName="FlexibleEmptyPlaceHolder" presStyleCnt="0"/>
      <dgm:spPr/>
    </dgm:pt>
    <dgm:pt modelId="{FB93CDB2-59F5-4E64-9B93-46DC96387133}" type="pres">
      <dgm:prSet presAssocID="{18F38EDD-A040-4E73-B1C3-25AE5637E41A}" presName="ConnectLine" presStyleLbl="sibTrans1D1" presStyleIdx="1" presStyleCnt="2"/>
      <dgm:spPr/>
    </dgm:pt>
    <dgm:pt modelId="{0C65A3D3-C370-4C16-B175-2E3202A55DFB}" type="pres">
      <dgm:prSet presAssocID="{18F38EDD-A040-4E73-B1C3-25AE5637E41A}" presName="ConnectorPoint" presStyleLbl="node1" presStyleIdx="1"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DB9E82D5-A379-4A6A-A3D1-A141753E32C3}" type="pres">
      <dgm:prSet presAssocID="{18F38EDD-A040-4E73-B1C3-25AE5637E41A}" presName="EmptyPlaceHolder" presStyleCnt="0"/>
      <dgm:spPr/>
    </dgm:pt>
  </dgm:ptLst>
  <dgm:cxnLst>
    <dgm:cxn modelId="{BC65002A-636B-4200-B301-4CDCAEAA64B3}" srcId="{18F38EDD-A040-4E73-B1C3-25AE5637E41A}" destId="{6031C65F-3870-4909-96C6-F794F1A2108C}" srcOrd="0" destOrd="0" parTransId="{7DEE00ED-2B10-48D1-B8C0-53583E901A05}" sibTransId="{0EF37759-072C-4274-A632-FE12EB71A91F}"/>
    <dgm:cxn modelId="{84748C2D-76FB-42A0-B80D-578CDD6707D2}" type="presOf" srcId="{4098B1C9-783A-4323-8589-D963A237B95F}" destId="{81B5F21E-2B5C-4FCB-BF50-7C902078BFAD}" srcOrd="0" destOrd="0" presId="urn:microsoft.com/office/officeart/2017/3/layout/HorizontalLabelsTimeline"/>
    <dgm:cxn modelId="{7BFBB13F-BC56-4EC9-B153-91DDFE074554}" type="presOf" srcId="{6031C65F-3870-4909-96C6-F794F1A2108C}" destId="{AE029540-5E1E-44F9-BE3F-FEE8F34A31C8}" srcOrd="0" destOrd="0" presId="urn:microsoft.com/office/officeart/2017/3/layout/HorizontalLabelsTimeline"/>
    <dgm:cxn modelId="{53F3244B-69D7-4891-9972-6708740205A4}" srcId="{B4E5B2A6-2108-4761-8B86-3BBC8E3D05EC}" destId="{F83B95D1-44FA-4607-A324-70AFC92B8268}" srcOrd="0" destOrd="0" parTransId="{4BDAFBAC-8089-465A-BC79-101056FD0B6D}" sibTransId="{8AEE58C2-56DB-4B4A-94BE-CA37CA438B2D}"/>
    <dgm:cxn modelId="{3D318D54-801C-490E-8F64-638AB4F088EE}" srcId="{4098B1C9-783A-4323-8589-D963A237B95F}" destId="{B4E5B2A6-2108-4761-8B86-3BBC8E3D05EC}" srcOrd="0" destOrd="0" parTransId="{B2A703D7-4295-491B-8F98-58F1588F265D}" sibTransId="{827B1904-BFD6-4CC3-AFE3-991477D5DBFB}"/>
    <dgm:cxn modelId="{D8736679-2A4F-4E3F-85EE-E7B91E41014A}" type="presOf" srcId="{B4E5B2A6-2108-4761-8B86-3BBC8E3D05EC}" destId="{6F657DCF-FDC4-40EE-B754-AFB24851D5FE}" srcOrd="0" destOrd="0" presId="urn:microsoft.com/office/officeart/2017/3/layout/HorizontalLabelsTimeline"/>
    <dgm:cxn modelId="{C299747F-2ACE-4B61-8C24-B2E022E0B24F}" type="presOf" srcId="{18F38EDD-A040-4E73-B1C3-25AE5637E41A}" destId="{8F95E599-3651-466A-BADF-64B8B7B42C3A}" srcOrd="0" destOrd="0" presId="urn:microsoft.com/office/officeart/2017/3/layout/HorizontalLabelsTimeline"/>
    <dgm:cxn modelId="{24A628DA-07EF-470B-94E4-6D4E088E1143}" srcId="{4098B1C9-783A-4323-8589-D963A237B95F}" destId="{18F38EDD-A040-4E73-B1C3-25AE5637E41A}" srcOrd="1" destOrd="0" parTransId="{B24B6C9E-2FA2-4AB1-B424-0A360D886523}" sibTransId="{B34CF133-23D4-4095-BC40-476E402310EC}"/>
    <dgm:cxn modelId="{2F105CF6-706C-4E68-80F6-69AF88A139D4}" type="presOf" srcId="{F83B95D1-44FA-4607-A324-70AFC92B8268}" destId="{2C9F1D78-A01A-4936-9363-78DFF323CB33}" srcOrd="0" destOrd="0" presId="urn:microsoft.com/office/officeart/2017/3/layout/HorizontalLabelsTimeline"/>
    <dgm:cxn modelId="{E39E6DBA-66EE-42E7-94D7-25E821ABB1FD}" type="presParOf" srcId="{81B5F21E-2B5C-4FCB-BF50-7C902078BFAD}" destId="{0DBDA662-259B-4A98-9676-7CC67DB9D8C3}" srcOrd="0" destOrd="0" presId="urn:microsoft.com/office/officeart/2017/3/layout/HorizontalLabelsTimeline"/>
    <dgm:cxn modelId="{CB58D027-D064-4CD7-970C-43DC5E2B31A9}" type="presParOf" srcId="{81B5F21E-2B5C-4FCB-BF50-7C902078BFAD}" destId="{92253D5E-7767-46CF-98D6-80CB3F564BFD}" srcOrd="1" destOrd="0" presId="urn:microsoft.com/office/officeart/2017/3/layout/HorizontalLabelsTimeline"/>
    <dgm:cxn modelId="{4EEE0A83-C152-4AAA-A5F0-568C675F2487}" type="presParOf" srcId="{92253D5E-7767-46CF-98D6-80CB3F564BFD}" destId="{89C53781-C793-4D23-AE9C-51B1840C25A8}" srcOrd="0" destOrd="0" presId="urn:microsoft.com/office/officeart/2017/3/layout/HorizontalLabelsTimeline"/>
    <dgm:cxn modelId="{85F09EEB-E9D7-446F-8171-50FC183618A6}" type="presParOf" srcId="{89C53781-C793-4D23-AE9C-51B1840C25A8}" destId="{6F657DCF-FDC4-40EE-B754-AFB24851D5FE}" srcOrd="0" destOrd="0" presId="urn:microsoft.com/office/officeart/2017/3/layout/HorizontalLabelsTimeline"/>
    <dgm:cxn modelId="{26DCC39E-3B8E-4005-B838-9D4943D3CD79}" type="presParOf" srcId="{89C53781-C793-4D23-AE9C-51B1840C25A8}" destId="{BE059E17-B09D-4818-BD48-0ADF73063846}" srcOrd="1" destOrd="0" presId="urn:microsoft.com/office/officeart/2017/3/layout/HorizontalLabelsTimeline"/>
    <dgm:cxn modelId="{297DB083-7BC2-43C4-9D9C-77DF61A7A279}" type="presParOf" srcId="{BE059E17-B09D-4818-BD48-0ADF73063846}" destId="{2C9F1D78-A01A-4936-9363-78DFF323CB33}" srcOrd="0" destOrd="0" presId="urn:microsoft.com/office/officeart/2017/3/layout/HorizontalLabelsTimeline"/>
    <dgm:cxn modelId="{4C843F9E-1A77-451C-A80F-7C47FCA35130}" type="presParOf" srcId="{BE059E17-B09D-4818-BD48-0ADF73063846}" destId="{987A4DE0-0DFA-4D9C-9F79-CD3035E542D6}" srcOrd="1" destOrd="0" presId="urn:microsoft.com/office/officeart/2017/3/layout/HorizontalLabelsTimeline"/>
    <dgm:cxn modelId="{947959F8-74CB-4629-AB18-0C983500E5EE}" type="presParOf" srcId="{89C53781-C793-4D23-AE9C-51B1840C25A8}" destId="{354A667F-2B2F-4D95-8C0D-A00076D372C9}" srcOrd="2" destOrd="0" presId="urn:microsoft.com/office/officeart/2017/3/layout/HorizontalLabelsTimeline"/>
    <dgm:cxn modelId="{5BB44B61-CCA8-4BC1-9823-E63878C62563}" type="presParOf" srcId="{89C53781-C793-4D23-AE9C-51B1840C25A8}" destId="{CFF3A25B-BD29-46EE-89EF-0FAFD97CCE05}" srcOrd="3" destOrd="0" presId="urn:microsoft.com/office/officeart/2017/3/layout/HorizontalLabelsTimeline"/>
    <dgm:cxn modelId="{0C8741FE-3C52-44FA-9C99-6F6A3F40B15C}" type="presParOf" srcId="{89C53781-C793-4D23-AE9C-51B1840C25A8}" destId="{9001AE4D-6BA3-4D21-9795-113E1D73E58F}" srcOrd="4" destOrd="0" presId="urn:microsoft.com/office/officeart/2017/3/layout/HorizontalLabelsTimeline"/>
    <dgm:cxn modelId="{8E8AC16E-2954-487C-B408-DCDAC763C5B4}" type="presParOf" srcId="{92253D5E-7767-46CF-98D6-80CB3F564BFD}" destId="{4222059E-1160-44A6-9695-9B6FD67860C4}" srcOrd="1" destOrd="0" presId="urn:microsoft.com/office/officeart/2017/3/layout/HorizontalLabelsTimeline"/>
    <dgm:cxn modelId="{3157EF50-5395-42C7-9A9A-96AEAC8325D6}" type="presParOf" srcId="{92253D5E-7767-46CF-98D6-80CB3F564BFD}" destId="{93B03E37-8E24-408F-B7C9-5F3730CE4387}" srcOrd="2" destOrd="0" presId="urn:microsoft.com/office/officeart/2017/3/layout/HorizontalLabelsTimeline"/>
    <dgm:cxn modelId="{1E2DAA70-44BD-4FF8-8F14-8F4BEBCC03F6}" type="presParOf" srcId="{93B03E37-8E24-408F-B7C9-5F3730CE4387}" destId="{8F95E599-3651-466A-BADF-64B8B7B42C3A}" srcOrd="0" destOrd="0" presId="urn:microsoft.com/office/officeart/2017/3/layout/HorizontalLabelsTimeline"/>
    <dgm:cxn modelId="{9FBA6AE9-69D4-4627-A567-4A6FA7B3ECA0}" type="presParOf" srcId="{93B03E37-8E24-408F-B7C9-5F3730CE4387}" destId="{57A635EB-7098-475F-84C2-58C03080C52C}" srcOrd="1" destOrd="0" presId="urn:microsoft.com/office/officeart/2017/3/layout/HorizontalLabelsTimeline"/>
    <dgm:cxn modelId="{26EABB1B-0490-40F3-A0F6-7BCA150D1428}" type="presParOf" srcId="{57A635EB-7098-475F-84C2-58C03080C52C}" destId="{AE029540-5E1E-44F9-BE3F-FEE8F34A31C8}" srcOrd="0" destOrd="0" presId="urn:microsoft.com/office/officeart/2017/3/layout/HorizontalLabelsTimeline"/>
    <dgm:cxn modelId="{4B909B2B-3CAF-44DF-AC1E-E0F23EBA8D28}" type="presParOf" srcId="{57A635EB-7098-475F-84C2-58C03080C52C}" destId="{FCFA8CB3-807E-4176-BA72-5E381DCFDE4C}" srcOrd="1" destOrd="0" presId="urn:microsoft.com/office/officeart/2017/3/layout/HorizontalLabelsTimeline"/>
    <dgm:cxn modelId="{D03C13F4-5379-4BEE-B252-78074398D8DA}" type="presParOf" srcId="{93B03E37-8E24-408F-B7C9-5F3730CE4387}" destId="{FB93CDB2-59F5-4E64-9B93-46DC96387133}" srcOrd="2" destOrd="0" presId="urn:microsoft.com/office/officeart/2017/3/layout/HorizontalLabelsTimeline"/>
    <dgm:cxn modelId="{C6F81766-A931-4C78-A85D-E7EFCA9D421A}" type="presParOf" srcId="{93B03E37-8E24-408F-B7C9-5F3730CE4387}" destId="{0C65A3D3-C370-4C16-B175-2E3202A55DFB}" srcOrd="3" destOrd="0" presId="urn:microsoft.com/office/officeart/2017/3/layout/HorizontalLabelsTimeline"/>
    <dgm:cxn modelId="{EF13A3AB-9775-4504-97D7-027517673D77}" type="presParOf" srcId="{93B03E37-8E24-408F-B7C9-5F3730CE4387}" destId="{DB9E82D5-A379-4A6A-A3D1-A141753E32C3}" srcOrd="4" destOrd="0" presId="urn:microsoft.com/office/officeart/2017/3/layout/HorizontalLabels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7A4E4D-9A49-4225-8496-358B02E71C8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3B0102A-4136-405A-A8CD-F80D7CCABA19}">
      <dgm:prSet/>
      <dgm:spPr/>
      <dgm:t>
        <a:bodyPr/>
        <a:lstStyle/>
        <a:p>
          <a:r>
            <a:rPr lang="en-US"/>
            <a:t>Where do you start?</a:t>
          </a:r>
        </a:p>
      </dgm:t>
    </dgm:pt>
    <dgm:pt modelId="{5A28344E-483F-4D79-AC37-1745EC06D700}" type="parTrans" cxnId="{90EE225E-6C8A-4BFD-AC00-9939B7990724}">
      <dgm:prSet/>
      <dgm:spPr/>
      <dgm:t>
        <a:bodyPr/>
        <a:lstStyle/>
        <a:p>
          <a:endParaRPr lang="en-US"/>
        </a:p>
      </dgm:t>
    </dgm:pt>
    <dgm:pt modelId="{F59BF18F-5E65-47EC-A967-8A8A96BD4EAA}" type="sibTrans" cxnId="{90EE225E-6C8A-4BFD-AC00-9939B7990724}">
      <dgm:prSet/>
      <dgm:spPr/>
      <dgm:t>
        <a:bodyPr/>
        <a:lstStyle/>
        <a:p>
          <a:endParaRPr lang="en-US"/>
        </a:p>
      </dgm:t>
    </dgm:pt>
    <dgm:pt modelId="{C2D5F2F1-4EA8-4ED2-BF78-8DBEFB2A88F1}">
      <dgm:prSet/>
      <dgm:spPr/>
      <dgm:t>
        <a:bodyPr/>
        <a:lstStyle/>
        <a:p>
          <a:r>
            <a:rPr lang="en-US"/>
            <a:t>Do you even want to start?</a:t>
          </a:r>
        </a:p>
      </dgm:t>
    </dgm:pt>
    <dgm:pt modelId="{FE9E95C3-2D03-4500-B29B-DDD4AD768EB6}" type="parTrans" cxnId="{D28AFD3D-8FBB-4418-B0EE-BC824C115FF3}">
      <dgm:prSet/>
      <dgm:spPr/>
      <dgm:t>
        <a:bodyPr/>
        <a:lstStyle/>
        <a:p>
          <a:endParaRPr lang="en-US"/>
        </a:p>
      </dgm:t>
    </dgm:pt>
    <dgm:pt modelId="{61797EF2-D46E-4D46-A5F9-64458C6918B7}" type="sibTrans" cxnId="{D28AFD3D-8FBB-4418-B0EE-BC824C115FF3}">
      <dgm:prSet/>
      <dgm:spPr/>
      <dgm:t>
        <a:bodyPr/>
        <a:lstStyle/>
        <a:p>
          <a:endParaRPr lang="en-US"/>
        </a:p>
      </dgm:t>
    </dgm:pt>
    <dgm:pt modelId="{EEE98085-6FBC-41C6-95B0-699C2D9CD941}">
      <dgm:prSet/>
      <dgm:spPr/>
      <dgm:t>
        <a:bodyPr/>
        <a:lstStyle/>
        <a:p>
          <a:r>
            <a:rPr lang="en-US"/>
            <a:t>What’s your goals?</a:t>
          </a:r>
        </a:p>
      </dgm:t>
    </dgm:pt>
    <dgm:pt modelId="{B740D0A8-8B3C-489B-9FDF-3CA0549D68F2}" type="parTrans" cxnId="{B91B3C1E-EC6D-49D1-B78C-7199F6D8F53D}">
      <dgm:prSet/>
      <dgm:spPr/>
      <dgm:t>
        <a:bodyPr/>
        <a:lstStyle/>
        <a:p>
          <a:endParaRPr lang="en-US"/>
        </a:p>
      </dgm:t>
    </dgm:pt>
    <dgm:pt modelId="{F5DDDF61-25A9-4EE6-8357-7E15F932DEC8}" type="sibTrans" cxnId="{B91B3C1E-EC6D-49D1-B78C-7199F6D8F53D}">
      <dgm:prSet/>
      <dgm:spPr/>
      <dgm:t>
        <a:bodyPr/>
        <a:lstStyle/>
        <a:p>
          <a:endParaRPr lang="en-US"/>
        </a:p>
      </dgm:t>
    </dgm:pt>
    <dgm:pt modelId="{5AB94461-C5DD-426F-994C-89565236F0BD}">
      <dgm:prSet/>
      <dgm:spPr/>
      <dgm:t>
        <a:bodyPr/>
        <a:lstStyle/>
        <a:p>
          <a:r>
            <a:rPr lang="en-US"/>
            <a:t>What are you trying to accomplish?</a:t>
          </a:r>
        </a:p>
      </dgm:t>
    </dgm:pt>
    <dgm:pt modelId="{4EE1CFD7-8A5A-481F-B274-CF387C7169AD}" type="parTrans" cxnId="{BDDA1D90-A32B-4072-BA10-05E98BFC3C64}">
      <dgm:prSet/>
      <dgm:spPr/>
      <dgm:t>
        <a:bodyPr/>
        <a:lstStyle/>
        <a:p>
          <a:endParaRPr lang="en-US"/>
        </a:p>
      </dgm:t>
    </dgm:pt>
    <dgm:pt modelId="{1D56C4CF-AD91-417A-87D2-C3202A5DC5DA}" type="sibTrans" cxnId="{BDDA1D90-A32B-4072-BA10-05E98BFC3C64}">
      <dgm:prSet/>
      <dgm:spPr/>
      <dgm:t>
        <a:bodyPr/>
        <a:lstStyle/>
        <a:p>
          <a:endParaRPr lang="en-US"/>
        </a:p>
      </dgm:t>
    </dgm:pt>
    <dgm:pt modelId="{429D1C9F-D364-42AF-BD71-1C1605F89003}">
      <dgm:prSet/>
      <dgm:spPr/>
      <dgm:t>
        <a:bodyPr/>
        <a:lstStyle/>
        <a:p>
          <a:r>
            <a:rPr lang="en-US"/>
            <a:t>Where do I balance in YOLO?</a:t>
          </a:r>
        </a:p>
      </dgm:t>
    </dgm:pt>
    <dgm:pt modelId="{6DBD13AE-3240-448A-B9E9-6D522C155C56}" type="parTrans" cxnId="{1486AF62-276A-4805-B8E9-E4735E488406}">
      <dgm:prSet/>
      <dgm:spPr/>
      <dgm:t>
        <a:bodyPr/>
        <a:lstStyle/>
        <a:p>
          <a:endParaRPr lang="en-US"/>
        </a:p>
      </dgm:t>
    </dgm:pt>
    <dgm:pt modelId="{A5B69652-E4B0-494D-A6FE-0CEFF5D08EE0}" type="sibTrans" cxnId="{1486AF62-276A-4805-B8E9-E4735E488406}">
      <dgm:prSet/>
      <dgm:spPr/>
      <dgm:t>
        <a:bodyPr/>
        <a:lstStyle/>
        <a:p>
          <a:endParaRPr lang="en-US"/>
        </a:p>
      </dgm:t>
    </dgm:pt>
    <dgm:pt modelId="{F50587BC-7A85-429F-B41E-1D6A0B4A5470}">
      <dgm:prSet/>
      <dgm:spPr/>
      <dgm:t>
        <a:bodyPr/>
        <a:lstStyle/>
        <a:p>
          <a:r>
            <a:rPr lang="en-US" dirty="0"/>
            <a:t>What about my wants?</a:t>
          </a:r>
        </a:p>
      </dgm:t>
    </dgm:pt>
    <dgm:pt modelId="{9F9AAA0A-E694-4FD0-B77D-685DE0E29BD9}" type="parTrans" cxnId="{14CCE63D-D63E-45F9-8F7F-16DCFDE153B6}">
      <dgm:prSet/>
      <dgm:spPr/>
      <dgm:t>
        <a:bodyPr/>
        <a:lstStyle/>
        <a:p>
          <a:endParaRPr lang="en-US"/>
        </a:p>
      </dgm:t>
    </dgm:pt>
    <dgm:pt modelId="{EF8620C9-C7BC-4119-B46A-0C039634E7BA}" type="sibTrans" cxnId="{14CCE63D-D63E-45F9-8F7F-16DCFDE153B6}">
      <dgm:prSet/>
      <dgm:spPr/>
      <dgm:t>
        <a:bodyPr/>
        <a:lstStyle/>
        <a:p>
          <a:endParaRPr lang="en-US"/>
        </a:p>
      </dgm:t>
    </dgm:pt>
    <dgm:pt modelId="{D946A760-624D-4DE6-989B-145727F66DB8}">
      <dgm:prSet/>
      <dgm:spPr/>
      <dgm:t>
        <a:bodyPr/>
        <a:lstStyle/>
        <a:p>
          <a:r>
            <a:rPr lang="en-US"/>
            <a:t>What if I die?</a:t>
          </a:r>
        </a:p>
      </dgm:t>
    </dgm:pt>
    <dgm:pt modelId="{353B24DD-BC1D-474B-B7A2-4CC88DA1C91D}" type="parTrans" cxnId="{09C11FB0-5CF8-4106-A5F2-373918D1D795}">
      <dgm:prSet/>
      <dgm:spPr/>
      <dgm:t>
        <a:bodyPr/>
        <a:lstStyle/>
        <a:p>
          <a:endParaRPr lang="en-US"/>
        </a:p>
      </dgm:t>
    </dgm:pt>
    <dgm:pt modelId="{EC9FB678-6366-4DA3-8A8C-EA169A170D1C}" type="sibTrans" cxnId="{09C11FB0-5CF8-4106-A5F2-373918D1D795}">
      <dgm:prSet/>
      <dgm:spPr/>
      <dgm:t>
        <a:bodyPr/>
        <a:lstStyle/>
        <a:p>
          <a:endParaRPr lang="en-US"/>
        </a:p>
      </dgm:t>
    </dgm:pt>
    <dgm:pt modelId="{109125AE-95F3-47B2-948B-7A56600BA962}">
      <dgm:prSet/>
      <dgm:spPr/>
      <dgm:t>
        <a:bodyPr/>
        <a:lstStyle/>
        <a:p>
          <a:r>
            <a:rPr lang="en-US"/>
            <a:t>I can start later…</a:t>
          </a:r>
        </a:p>
      </dgm:t>
    </dgm:pt>
    <dgm:pt modelId="{7FAED1B3-811F-479F-AD8E-E5D00780B672}" type="parTrans" cxnId="{EC9E6B8A-1C6D-4A85-9AD8-8BDF3BBB21D0}">
      <dgm:prSet/>
      <dgm:spPr/>
      <dgm:t>
        <a:bodyPr/>
        <a:lstStyle/>
        <a:p>
          <a:endParaRPr lang="en-US"/>
        </a:p>
      </dgm:t>
    </dgm:pt>
    <dgm:pt modelId="{D998F548-05DE-42FE-B89F-2711FA393F68}" type="sibTrans" cxnId="{EC9E6B8A-1C6D-4A85-9AD8-8BDF3BBB21D0}">
      <dgm:prSet/>
      <dgm:spPr/>
      <dgm:t>
        <a:bodyPr/>
        <a:lstStyle/>
        <a:p>
          <a:endParaRPr lang="en-US"/>
        </a:p>
      </dgm:t>
    </dgm:pt>
    <dgm:pt modelId="{06142EA3-C095-46C8-83CB-1357001043E5}" type="pres">
      <dgm:prSet presAssocID="{267A4E4D-9A49-4225-8496-358B02E71C8B}" presName="vert0" presStyleCnt="0">
        <dgm:presLayoutVars>
          <dgm:dir/>
          <dgm:animOne val="branch"/>
          <dgm:animLvl val="lvl"/>
        </dgm:presLayoutVars>
      </dgm:prSet>
      <dgm:spPr/>
    </dgm:pt>
    <dgm:pt modelId="{419E7751-EC6E-499D-A53B-43B9BDF80D78}" type="pres">
      <dgm:prSet presAssocID="{83B0102A-4136-405A-A8CD-F80D7CCABA19}" presName="thickLine" presStyleLbl="alignNode1" presStyleIdx="0" presStyleCnt="8"/>
      <dgm:spPr/>
    </dgm:pt>
    <dgm:pt modelId="{2CC986F4-D98A-457D-9401-FC688A81BBFC}" type="pres">
      <dgm:prSet presAssocID="{83B0102A-4136-405A-A8CD-F80D7CCABA19}" presName="horz1" presStyleCnt="0"/>
      <dgm:spPr/>
    </dgm:pt>
    <dgm:pt modelId="{04E69B0E-2F04-42B7-9C90-780346A728F6}" type="pres">
      <dgm:prSet presAssocID="{83B0102A-4136-405A-A8CD-F80D7CCABA19}" presName="tx1" presStyleLbl="revTx" presStyleIdx="0" presStyleCnt="8"/>
      <dgm:spPr/>
    </dgm:pt>
    <dgm:pt modelId="{BBC819AC-32AC-4144-B542-7785591EA2C0}" type="pres">
      <dgm:prSet presAssocID="{83B0102A-4136-405A-A8CD-F80D7CCABA19}" presName="vert1" presStyleCnt="0"/>
      <dgm:spPr/>
    </dgm:pt>
    <dgm:pt modelId="{1EF3F513-364B-4EF2-823E-5C527DD9D314}" type="pres">
      <dgm:prSet presAssocID="{C2D5F2F1-4EA8-4ED2-BF78-8DBEFB2A88F1}" presName="thickLine" presStyleLbl="alignNode1" presStyleIdx="1" presStyleCnt="8"/>
      <dgm:spPr/>
    </dgm:pt>
    <dgm:pt modelId="{B363AC6F-B48A-499C-91E8-10844D2E3CE0}" type="pres">
      <dgm:prSet presAssocID="{C2D5F2F1-4EA8-4ED2-BF78-8DBEFB2A88F1}" presName="horz1" presStyleCnt="0"/>
      <dgm:spPr/>
    </dgm:pt>
    <dgm:pt modelId="{BF667325-4219-4795-AC42-F31AA2A06732}" type="pres">
      <dgm:prSet presAssocID="{C2D5F2F1-4EA8-4ED2-BF78-8DBEFB2A88F1}" presName="tx1" presStyleLbl="revTx" presStyleIdx="1" presStyleCnt="8"/>
      <dgm:spPr/>
    </dgm:pt>
    <dgm:pt modelId="{98865660-F340-4A0A-97CB-AD4ECF938950}" type="pres">
      <dgm:prSet presAssocID="{C2D5F2F1-4EA8-4ED2-BF78-8DBEFB2A88F1}" presName="vert1" presStyleCnt="0"/>
      <dgm:spPr/>
    </dgm:pt>
    <dgm:pt modelId="{E0F6D5AF-395F-46F0-9650-CE2E7414D968}" type="pres">
      <dgm:prSet presAssocID="{EEE98085-6FBC-41C6-95B0-699C2D9CD941}" presName="thickLine" presStyleLbl="alignNode1" presStyleIdx="2" presStyleCnt="8"/>
      <dgm:spPr/>
    </dgm:pt>
    <dgm:pt modelId="{0F6BD700-4BC4-46C2-B500-B23354ED9EB6}" type="pres">
      <dgm:prSet presAssocID="{EEE98085-6FBC-41C6-95B0-699C2D9CD941}" presName="horz1" presStyleCnt="0"/>
      <dgm:spPr/>
    </dgm:pt>
    <dgm:pt modelId="{8E8AC6AA-A210-48C1-97AE-DEABBC3AAFF1}" type="pres">
      <dgm:prSet presAssocID="{EEE98085-6FBC-41C6-95B0-699C2D9CD941}" presName="tx1" presStyleLbl="revTx" presStyleIdx="2" presStyleCnt="8"/>
      <dgm:spPr/>
    </dgm:pt>
    <dgm:pt modelId="{759ACAFE-89B5-43F0-B9AE-EFB90A3ECD54}" type="pres">
      <dgm:prSet presAssocID="{EEE98085-6FBC-41C6-95B0-699C2D9CD941}" presName="vert1" presStyleCnt="0"/>
      <dgm:spPr/>
    </dgm:pt>
    <dgm:pt modelId="{6516618B-C71E-44BA-930B-8FFD8E0192E1}" type="pres">
      <dgm:prSet presAssocID="{5AB94461-C5DD-426F-994C-89565236F0BD}" presName="thickLine" presStyleLbl="alignNode1" presStyleIdx="3" presStyleCnt="8"/>
      <dgm:spPr/>
    </dgm:pt>
    <dgm:pt modelId="{0366E5D8-403F-48CC-992C-027EA61265A5}" type="pres">
      <dgm:prSet presAssocID="{5AB94461-C5DD-426F-994C-89565236F0BD}" presName="horz1" presStyleCnt="0"/>
      <dgm:spPr/>
    </dgm:pt>
    <dgm:pt modelId="{A26CA9E9-BC43-44C4-B849-A8B75DA95852}" type="pres">
      <dgm:prSet presAssocID="{5AB94461-C5DD-426F-994C-89565236F0BD}" presName="tx1" presStyleLbl="revTx" presStyleIdx="3" presStyleCnt="8"/>
      <dgm:spPr/>
    </dgm:pt>
    <dgm:pt modelId="{BBFF6BF8-102F-41D1-91F4-841C22FB5C8E}" type="pres">
      <dgm:prSet presAssocID="{5AB94461-C5DD-426F-994C-89565236F0BD}" presName="vert1" presStyleCnt="0"/>
      <dgm:spPr/>
    </dgm:pt>
    <dgm:pt modelId="{5C1F7060-CA32-44E2-82BD-23649D0F3AF3}" type="pres">
      <dgm:prSet presAssocID="{429D1C9F-D364-42AF-BD71-1C1605F89003}" presName="thickLine" presStyleLbl="alignNode1" presStyleIdx="4" presStyleCnt="8"/>
      <dgm:spPr/>
    </dgm:pt>
    <dgm:pt modelId="{BE17C8B5-F840-4012-9B90-439D5412E017}" type="pres">
      <dgm:prSet presAssocID="{429D1C9F-D364-42AF-BD71-1C1605F89003}" presName="horz1" presStyleCnt="0"/>
      <dgm:spPr/>
    </dgm:pt>
    <dgm:pt modelId="{F8FBD382-B8BE-4F35-A6AC-46FD27830E78}" type="pres">
      <dgm:prSet presAssocID="{429D1C9F-D364-42AF-BD71-1C1605F89003}" presName="tx1" presStyleLbl="revTx" presStyleIdx="4" presStyleCnt="8"/>
      <dgm:spPr/>
    </dgm:pt>
    <dgm:pt modelId="{31D8FEEE-28D1-475C-AD8E-66CBE2419240}" type="pres">
      <dgm:prSet presAssocID="{429D1C9F-D364-42AF-BD71-1C1605F89003}" presName="vert1" presStyleCnt="0"/>
      <dgm:spPr/>
    </dgm:pt>
    <dgm:pt modelId="{98E10E63-E9C6-463F-B8E6-BE47821D9D6B}" type="pres">
      <dgm:prSet presAssocID="{F50587BC-7A85-429F-B41E-1D6A0B4A5470}" presName="thickLine" presStyleLbl="alignNode1" presStyleIdx="5" presStyleCnt="8"/>
      <dgm:spPr/>
    </dgm:pt>
    <dgm:pt modelId="{2C701448-BE15-43CF-8456-9A507E46115B}" type="pres">
      <dgm:prSet presAssocID="{F50587BC-7A85-429F-B41E-1D6A0B4A5470}" presName="horz1" presStyleCnt="0"/>
      <dgm:spPr/>
    </dgm:pt>
    <dgm:pt modelId="{05A00D0E-1B9C-4FEF-8A03-0449847A9851}" type="pres">
      <dgm:prSet presAssocID="{F50587BC-7A85-429F-B41E-1D6A0B4A5470}" presName="tx1" presStyleLbl="revTx" presStyleIdx="5" presStyleCnt="8"/>
      <dgm:spPr/>
    </dgm:pt>
    <dgm:pt modelId="{660E3F72-561B-4415-8DBD-CFC368F083D6}" type="pres">
      <dgm:prSet presAssocID="{F50587BC-7A85-429F-B41E-1D6A0B4A5470}" presName="vert1" presStyleCnt="0"/>
      <dgm:spPr/>
    </dgm:pt>
    <dgm:pt modelId="{D6139C98-DEE0-4095-AFA4-67F193FD3707}" type="pres">
      <dgm:prSet presAssocID="{D946A760-624D-4DE6-989B-145727F66DB8}" presName="thickLine" presStyleLbl="alignNode1" presStyleIdx="6" presStyleCnt="8"/>
      <dgm:spPr/>
    </dgm:pt>
    <dgm:pt modelId="{1EC4FB2D-BFBD-4011-BA1C-5B61D26689F3}" type="pres">
      <dgm:prSet presAssocID="{D946A760-624D-4DE6-989B-145727F66DB8}" presName="horz1" presStyleCnt="0"/>
      <dgm:spPr/>
    </dgm:pt>
    <dgm:pt modelId="{D4716BE7-D2A3-4A84-ACF3-E250DCACDD80}" type="pres">
      <dgm:prSet presAssocID="{D946A760-624D-4DE6-989B-145727F66DB8}" presName="tx1" presStyleLbl="revTx" presStyleIdx="6" presStyleCnt="8"/>
      <dgm:spPr/>
    </dgm:pt>
    <dgm:pt modelId="{47687EEF-4073-4910-A66D-40FE08F6B8C8}" type="pres">
      <dgm:prSet presAssocID="{D946A760-624D-4DE6-989B-145727F66DB8}" presName="vert1" presStyleCnt="0"/>
      <dgm:spPr/>
    </dgm:pt>
    <dgm:pt modelId="{3F0573C2-D2A3-4562-94D0-B2E4C66E71F5}" type="pres">
      <dgm:prSet presAssocID="{109125AE-95F3-47B2-948B-7A56600BA962}" presName="thickLine" presStyleLbl="alignNode1" presStyleIdx="7" presStyleCnt="8"/>
      <dgm:spPr/>
    </dgm:pt>
    <dgm:pt modelId="{E0AE9BF7-3E3C-4D93-A458-86FECF0BC651}" type="pres">
      <dgm:prSet presAssocID="{109125AE-95F3-47B2-948B-7A56600BA962}" presName="horz1" presStyleCnt="0"/>
      <dgm:spPr/>
    </dgm:pt>
    <dgm:pt modelId="{90DB6975-E01E-4FFD-9B63-20220F31F91B}" type="pres">
      <dgm:prSet presAssocID="{109125AE-95F3-47B2-948B-7A56600BA962}" presName="tx1" presStyleLbl="revTx" presStyleIdx="7" presStyleCnt="8"/>
      <dgm:spPr/>
    </dgm:pt>
    <dgm:pt modelId="{F0E52156-1F9B-45DD-844C-6A53CE72FFD9}" type="pres">
      <dgm:prSet presAssocID="{109125AE-95F3-47B2-948B-7A56600BA962}" presName="vert1" presStyleCnt="0"/>
      <dgm:spPr/>
    </dgm:pt>
  </dgm:ptLst>
  <dgm:cxnLst>
    <dgm:cxn modelId="{4A034401-1D0E-4988-BE16-C50BCB1556D9}" type="presOf" srcId="{5AB94461-C5DD-426F-994C-89565236F0BD}" destId="{A26CA9E9-BC43-44C4-B849-A8B75DA95852}" srcOrd="0" destOrd="0" presId="urn:microsoft.com/office/officeart/2008/layout/LinedList"/>
    <dgm:cxn modelId="{B91B3C1E-EC6D-49D1-B78C-7199F6D8F53D}" srcId="{267A4E4D-9A49-4225-8496-358B02E71C8B}" destId="{EEE98085-6FBC-41C6-95B0-699C2D9CD941}" srcOrd="2" destOrd="0" parTransId="{B740D0A8-8B3C-489B-9FDF-3CA0549D68F2}" sibTransId="{F5DDDF61-25A9-4EE6-8357-7E15F932DEC8}"/>
    <dgm:cxn modelId="{5482773D-518E-497A-AE94-1F338C5C3D1B}" type="presOf" srcId="{83B0102A-4136-405A-A8CD-F80D7CCABA19}" destId="{04E69B0E-2F04-42B7-9C90-780346A728F6}" srcOrd="0" destOrd="0" presId="urn:microsoft.com/office/officeart/2008/layout/LinedList"/>
    <dgm:cxn modelId="{14CCE63D-D63E-45F9-8F7F-16DCFDE153B6}" srcId="{267A4E4D-9A49-4225-8496-358B02E71C8B}" destId="{F50587BC-7A85-429F-B41E-1D6A0B4A5470}" srcOrd="5" destOrd="0" parTransId="{9F9AAA0A-E694-4FD0-B77D-685DE0E29BD9}" sibTransId="{EF8620C9-C7BC-4119-B46A-0C039634E7BA}"/>
    <dgm:cxn modelId="{D28AFD3D-8FBB-4418-B0EE-BC824C115FF3}" srcId="{267A4E4D-9A49-4225-8496-358B02E71C8B}" destId="{C2D5F2F1-4EA8-4ED2-BF78-8DBEFB2A88F1}" srcOrd="1" destOrd="0" parTransId="{FE9E95C3-2D03-4500-B29B-DDD4AD768EB6}" sibTransId="{61797EF2-D46E-4D46-A5F9-64458C6918B7}"/>
    <dgm:cxn modelId="{90EE225E-6C8A-4BFD-AC00-9939B7990724}" srcId="{267A4E4D-9A49-4225-8496-358B02E71C8B}" destId="{83B0102A-4136-405A-A8CD-F80D7CCABA19}" srcOrd="0" destOrd="0" parTransId="{5A28344E-483F-4D79-AC37-1745EC06D700}" sibTransId="{F59BF18F-5E65-47EC-A967-8A8A96BD4EAA}"/>
    <dgm:cxn modelId="{1486AF62-276A-4805-B8E9-E4735E488406}" srcId="{267A4E4D-9A49-4225-8496-358B02E71C8B}" destId="{429D1C9F-D364-42AF-BD71-1C1605F89003}" srcOrd="4" destOrd="0" parTransId="{6DBD13AE-3240-448A-B9E9-6D522C155C56}" sibTransId="{A5B69652-E4B0-494D-A6FE-0CEFF5D08EE0}"/>
    <dgm:cxn modelId="{036D6669-75BD-428C-A498-FA37CBA9C2A3}" type="presOf" srcId="{429D1C9F-D364-42AF-BD71-1C1605F89003}" destId="{F8FBD382-B8BE-4F35-A6AC-46FD27830E78}" srcOrd="0" destOrd="0" presId="urn:microsoft.com/office/officeart/2008/layout/LinedList"/>
    <dgm:cxn modelId="{6382534C-2FE5-4264-B095-99DEF5135A84}" type="presOf" srcId="{C2D5F2F1-4EA8-4ED2-BF78-8DBEFB2A88F1}" destId="{BF667325-4219-4795-AC42-F31AA2A06732}" srcOrd="0" destOrd="0" presId="urn:microsoft.com/office/officeart/2008/layout/LinedList"/>
    <dgm:cxn modelId="{EC9E6B8A-1C6D-4A85-9AD8-8BDF3BBB21D0}" srcId="{267A4E4D-9A49-4225-8496-358B02E71C8B}" destId="{109125AE-95F3-47B2-948B-7A56600BA962}" srcOrd="7" destOrd="0" parTransId="{7FAED1B3-811F-479F-AD8E-E5D00780B672}" sibTransId="{D998F548-05DE-42FE-B89F-2711FA393F68}"/>
    <dgm:cxn modelId="{D1AD898E-CDE4-4465-953D-822024B366D1}" type="presOf" srcId="{109125AE-95F3-47B2-948B-7A56600BA962}" destId="{90DB6975-E01E-4FFD-9B63-20220F31F91B}" srcOrd="0" destOrd="0" presId="urn:microsoft.com/office/officeart/2008/layout/LinedList"/>
    <dgm:cxn modelId="{BDDA1D90-A32B-4072-BA10-05E98BFC3C64}" srcId="{267A4E4D-9A49-4225-8496-358B02E71C8B}" destId="{5AB94461-C5DD-426F-994C-89565236F0BD}" srcOrd="3" destOrd="0" parTransId="{4EE1CFD7-8A5A-481F-B274-CF387C7169AD}" sibTransId="{1D56C4CF-AD91-417A-87D2-C3202A5DC5DA}"/>
    <dgm:cxn modelId="{09C11FB0-5CF8-4106-A5F2-373918D1D795}" srcId="{267A4E4D-9A49-4225-8496-358B02E71C8B}" destId="{D946A760-624D-4DE6-989B-145727F66DB8}" srcOrd="6" destOrd="0" parTransId="{353B24DD-BC1D-474B-B7A2-4CC88DA1C91D}" sibTransId="{EC9FB678-6366-4DA3-8A8C-EA169A170D1C}"/>
    <dgm:cxn modelId="{33FEBBB5-01A0-4AE9-B6EF-B0C0B5161E79}" type="presOf" srcId="{D946A760-624D-4DE6-989B-145727F66DB8}" destId="{D4716BE7-D2A3-4A84-ACF3-E250DCACDD80}" srcOrd="0" destOrd="0" presId="urn:microsoft.com/office/officeart/2008/layout/LinedList"/>
    <dgm:cxn modelId="{49AC85E1-3BE2-4974-82D6-6DC5FA7E3DBA}" type="presOf" srcId="{F50587BC-7A85-429F-B41E-1D6A0B4A5470}" destId="{05A00D0E-1B9C-4FEF-8A03-0449847A9851}" srcOrd="0" destOrd="0" presId="urn:microsoft.com/office/officeart/2008/layout/LinedList"/>
    <dgm:cxn modelId="{875386EB-DF8F-4D80-87A5-0BD19FFF50D4}" type="presOf" srcId="{267A4E4D-9A49-4225-8496-358B02E71C8B}" destId="{06142EA3-C095-46C8-83CB-1357001043E5}" srcOrd="0" destOrd="0" presId="urn:microsoft.com/office/officeart/2008/layout/LinedList"/>
    <dgm:cxn modelId="{0CC77AED-6B12-47EF-8320-F24CEE9A1730}" type="presOf" srcId="{EEE98085-6FBC-41C6-95B0-699C2D9CD941}" destId="{8E8AC6AA-A210-48C1-97AE-DEABBC3AAFF1}" srcOrd="0" destOrd="0" presId="urn:microsoft.com/office/officeart/2008/layout/LinedList"/>
    <dgm:cxn modelId="{835C194D-C4F8-43A1-BC00-809FD75A26F9}" type="presParOf" srcId="{06142EA3-C095-46C8-83CB-1357001043E5}" destId="{419E7751-EC6E-499D-A53B-43B9BDF80D78}" srcOrd="0" destOrd="0" presId="urn:microsoft.com/office/officeart/2008/layout/LinedList"/>
    <dgm:cxn modelId="{68FB960B-CFA4-4A85-BEB9-951869EDCC14}" type="presParOf" srcId="{06142EA3-C095-46C8-83CB-1357001043E5}" destId="{2CC986F4-D98A-457D-9401-FC688A81BBFC}" srcOrd="1" destOrd="0" presId="urn:microsoft.com/office/officeart/2008/layout/LinedList"/>
    <dgm:cxn modelId="{67F92F12-889E-4F8B-B3C7-8DA6D83925B4}" type="presParOf" srcId="{2CC986F4-D98A-457D-9401-FC688A81BBFC}" destId="{04E69B0E-2F04-42B7-9C90-780346A728F6}" srcOrd="0" destOrd="0" presId="urn:microsoft.com/office/officeart/2008/layout/LinedList"/>
    <dgm:cxn modelId="{AC8087A3-20FA-4F88-A54F-1F0145B979C2}" type="presParOf" srcId="{2CC986F4-D98A-457D-9401-FC688A81BBFC}" destId="{BBC819AC-32AC-4144-B542-7785591EA2C0}" srcOrd="1" destOrd="0" presId="urn:microsoft.com/office/officeart/2008/layout/LinedList"/>
    <dgm:cxn modelId="{3BB45150-8497-42C8-B3E0-3092AC5001A9}" type="presParOf" srcId="{06142EA3-C095-46C8-83CB-1357001043E5}" destId="{1EF3F513-364B-4EF2-823E-5C527DD9D314}" srcOrd="2" destOrd="0" presId="urn:microsoft.com/office/officeart/2008/layout/LinedList"/>
    <dgm:cxn modelId="{D0DB0EE5-8B93-4232-BDB7-6B5135CDD5C5}" type="presParOf" srcId="{06142EA3-C095-46C8-83CB-1357001043E5}" destId="{B363AC6F-B48A-499C-91E8-10844D2E3CE0}" srcOrd="3" destOrd="0" presId="urn:microsoft.com/office/officeart/2008/layout/LinedList"/>
    <dgm:cxn modelId="{109E86BD-D569-4471-AD4C-83AA536D88F2}" type="presParOf" srcId="{B363AC6F-B48A-499C-91E8-10844D2E3CE0}" destId="{BF667325-4219-4795-AC42-F31AA2A06732}" srcOrd="0" destOrd="0" presId="urn:microsoft.com/office/officeart/2008/layout/LinedList"/>
    <dgm:cxn modelId="{961DEA08-E81C-475A-BD75-CA1AD5DE70E8}" type="presParOf" srcId="{B363AC6F-B48A-499C-91E8-10844D2E3CE0}" destId="{98865660-F340-4A0A-97CB-AD4ECF938950}" srcOrd="1" destOrd="0" presId="urn:microsoft.com/office/officeart/2008/layout/LinedList"/>
    <dgm:cxn modelId="{680E8926-4C6E-4E07-845F-7038822731EE}" type="presParOf" srcId="{06142EA3-C095-46C8-83CB-1357001043E5}" destId="{E0F6D5AF-395F-46F0-9650-CE2E7414D968}" srcOrd="4" destOrd="0" presId="urn:microsoft.com/office/officeart/2008/layout/LinedList"/>
    <dgm:cxn modelId="{86448C5F-3A9F-4AB6-B2F5-127EC6449C23}" type="presParOf" srcId="{06142EA3-C095-46C8-83CB-1357001043E5}" destId="{0F6BD700-4BC4-46C2-B500-B23354ED9EB6}" srcOrd="5" destOrd="0" presId="urn:microsoft.com/office/officeart/2008/layout/LinedList"/>
    <dgm:cxn modelId="{2C460843-8265-454A-88EA-653D4BA73CCF}" type="presParOf" srcId="{0F6BD700-4BC4-46C2-B500-B23354ED9EB6}" destId="{8E8AC6AA-A210-48C1-97AE-DEABBC3AAFF1}" srcOrd="0" destOrd="0" presId="urn:microsoft.com/office/officeart/2008/layout/LinedList"/>
    <dgm:cxn modelId="{36B00A8E-F663-4B32-8F0B-D616AF8A8B36}" type="presParOf" srcId="{0F6BD700-4BC4-46C2-B500-B23354ED9EB6}" destId="{759ACAFE-89B5-43F0-B9AE-EFB90A3ECD54}" srcOrd="1" destOrd="0" presId="urn:microsoft.com/office/officeart/2008/layout/LinedList"/>
    <dgm:cxn modelId="{F960BE60-3B4A-4CC8-8320-A3201A269340}" type="presParOf" srcId="{06142EA3-C095-46C8-83CB-1357001043E5}" destId="{6516618B-C71E-44BA-930B-8FFD8E0192E1}" srcOrd="6" destOrd="0" presId="urn:microsoft.com/office/officeart/2008/layout/LinedList"/>
    <dgm:cxn modelId="{BBA59A2F-1D2A-4EF8-8AA5-6B0ACCA66D40}" type="presParOf" srcId="{06142EA3-C095-46C8-83CB-1357001043E5}" destId="{0366E5D8-403F-48CC-992C-027EA61265A5}" srcOrd="7" destOrd="0" presId="urn:microsoft.com/office/officeart/2008/layout/LinedList"/>
    <dgm:cxn modelId="{8AF7CBE4-F869-4A01-8BBB-52AE3926CF40}" type="presParOf" srcId="{0366E5D8-403F-48CC-992C-027EA61265A5}" destId="{A26CA9E9-BC43-44C4-B849-A8B75DA95852}" srcOrd="0" destOrd="0" presId="urn:microsoft.com/office/officeart/2008/layout/LinedList"/>
    <dgm:cxn modelId="{7E40F610-74CB-4E96-B5E2-F9B4C1287F56}" type="presParOf" srcId="{0366E5D8-403F-48CC-992C-027EA61265A5}" destId="{BBFF6BF8-102F-41D1-91F4-841C22FB5C8E}" srcOrd="1" destOrd="0" presId="urn:microsoft.com/office/officeart/2008/layout/LinedList"/>
    <dgm:cxn modelId="{E8DBABAC-B318-4BDA-9EE1-51DCECB7D88A}" type="presParOf" srcId="{06142EA3-C095-46C8-83CB-1357001043E5}" destId="{5C1F7060-CA32-44E2-82BD-23649D0F3AF3}" srcOrd="8" destOrd="0" presId="urn:microsoft.com/office/officeart/2008/layout/LinedList"/>
    <dgm:cxn modelId="{AAE09B21-A975-4BDA-9207-18887A87E211}" type="presParOf" srcId="{06142EA3-C095-46C8-83CB-1357001043E5}" destId="{BE17C8B5-F840-4012-9B90-439D5412E017}" srcOrd="9" destOrd="0" presId="urn:microsoft.com/office/officeart/2008/layout/LinedList"/>
    <dgm:cxn modelId="{97DED934-1C32-4B9E-A4D4-31EEB022F4E0}" type="presParOf" srcId="{BE17C8B5-F840-4012-9B90-439D5412E017}" destId="{F8FBD382-B8BE-4F35-A6AC-46FD27830E78}" srcOrd="0" destOrd="0" presId="urn:microsoft.com/office/officeart/2008/layout/LinedList"/>
    <dgm:cxn modelId="{866EB532-FF6A-4792-92DE-DE823D9B21C6}" type="presParOf" srcId="{BE17C8B5-F840-4012-9B90-439D5412E017}" destId="{31D8FEEE-28D1-475C-AD8E-66CBE2419240}" srcOrd="1" destOrd="0" presId="urn:microsoft.com/office/officeart/2008/layout/LinedList"/>
    <dgm:cxn modelId="{9FF3B1A4-260F-4794-A4D5-5158F67CD513}" type="presParOf" srcId="{06142EA3-C095-46C8-83CB-1357001043E5}" destId="{98E10E63-E9C6-463F-B8E6-BE47821D9D6B}" srcOrd="10" destOrd="0" presId="urn:microsoft.com/office/officeart/2008/layout/LinedList"/>
    <dgm:cxn modelId="{53DE6965-91B3-4EAE-B4E1-D112B7EE875E}" type="presParOf" srcId="{06142EA3-C095-46C8-83CB-1357001043E5}" destId="{2C701448-BE15-43CF-8456-9A507E46115B}" srcOrd="11" destOrd="0" presId="urn:microsoft.com/office/officeart/2008/layout/LinedList"/>
    <dgm:cxn modelId="{42EE4112-9BDF-4DDD-BFF3-3AAB06F82E5C}" type="presParOf" srcId="{2C701448-BE15-43CF-8456-9A507E46115B}" destId="{05A00D0E-1B9C-4FEF-8A03-0449847A9851}" srcOrd="0" destOrd="0" presId="urn:microsoft.com/office/officeart/2008/layout/LinedList"/>
    <dgm:cxn modelId="{37FF9060-F8EB-4AB7-9BB9-E0D95299070B}" type="presParOf" srcId="{2C701448-BE15-43CF-8456-9A507E46115B}" destId="{660E3F72-561B-4415-8DBD-CFC368F083D6}" srcOrd="1" destOrd="0" presId="urn:microsoft.com/office/officeart/2008/layout/LinedList"/>
    <dgm:cxn modelId="{0181FB8C-0538-4D42-A718-A6A61E9E797D}" type="presParOf" srcId="{06142EA3-C095-46C8-83CB-1357001043E5}" destId="{D6139C98-DEE0-4095-AFA4-67F193FD3707}" srcOrd="12" destOrd="0" presId="urn:microsoft.com/office/officeart/2008/layout/LinedList"/>
    <dgm:cxn modelId="{154CCAF9-210A-4316-8848-18C183D17434}" type="presParOf" srcId="{06142EA3-C095-46C8-83CB-1357001043E5}" destId="{1EC4FB2D-BFBD-4011-BA1C-5B61D26689F3}" srcOrd="13" destOrd="0" presId="urn:microsoft.com/office/officeart/2008/layout/LinedList"/>
    <dgm:cxn modelId="{B9F99A09-FF2C-451E-B90E-D2F2729CE64C}" type="presParOf" srcId="{1EC4FB2D-BFBD-4011-BA1C-5B61D26689F3}" destId="{D4716BE7-D2A3-4A84-ACF3-E250DCACDD80}" srcOrd="0" destOrd="0" presId="urn:microsoft.com/office/officeart/2008/layout/LinedList"/>
    <dgm:cxn modelId="{0BCBF809-2AE3-40B4-85FD-F2AA1230D30C}" type="presParOf" srcId="{1EC4FB2D-BFBD-4011-BA1C-5B61D26689F3}" destId="{47687EEF-4073-4910-A66D-40FE08F6B8C8}" srcOrd="1" destOrd="0" presId="urn:microsoft.com/office/officeart/2008/layout/LinedList"/>
    <dgm:cxn modelId="{156D5A45-7021-4330-93E7-9A21F4C24C02}" type="presParOf" srcId="{06142EA3-C095-46C8-83CB-1357001043E5}" destId="{3F0573C2-D2A3-4562-94D0-B2E4C66E71F5}" srcOrd="14" destOrd="0" presId="urn:microsoft.com/office/officeart/2008/layout/LinedList"/>
    <dgm:cxn modelId="{E7F6FCB8-AEEA-4F51-A91E-28737A309010}" type="presParOf" srcId="{06142EA3-C095-46C8-83CB-1357001043E5}" destId="{E0AE9BF7-3E3C-4D93-A458-86FECF0BC651}" srcOrd="15" destOrd="0" presId="urn:microsoft.com/office/officeart/2008/layout/LinedList"/>
    <dgm:cxn modelId="{FBCB7F69-D114-4789-AA78-13D28034509D}" type="presParOf" srcId="{E0AE9BF7-3E3C-4D93-A458-86FECF0BC651}" destId="{90DB6975-E01E-4FFD-9B63-20220F31F91B}" srcOrd="0" destOrd="0" presId="urn:microsoft.com/office/officeart/2008/layout/LinedList"/>
    <dgm:cxn modelId="{72DDC48C-9DB0-44A3-AEFB-75219953B10E}" type="presParOf" srcId="{E0AE9BF7-3E3C-4D93-A458-86FECF0BC651}" destId="{F0E52156-1F9B-45DD-844C-6A53CE72FF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DA662-259B-4A98-9676-7CC67DB9D8C3}">
      <dsp:nvSpPr>
        <dsp:cNvPr id="0" name=""/>
        <dsp:cNvSpPr/>
      </dsp:nvSpPr>
      <dsp:spPr>
        <a:xfrm>
          <a:off x="0" y="2060263"/>
          <a:ext cx="5529247" cy="0"/>
        </a:xfrm>
        <a:prstGeom prst="lin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657DCF-FDC4-40EE-B754-AFB24851D5FE}">
      <dsp:nvSpPr>
        <dsp:cNvPr id="0" name=""/>
        <dsp:cNvSpPr/>
      </dsp:nvSpPr>
      <dsp:spPr>
        <a:xfrm>
          <a:off x="165877" y="1277363"/>
          <a:ext cx="2432868" cy="49446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January 2014</a:t>
          </a:r>
        </a:p>
      </dsp:txBody>
      <dsp:txXfrm>
        <a:off x="165877" y="1277363"/>
        <a:ext cx="2432868" cy="494463"/>
      </dsp:txXfrm>
    </dsp:sp>
    <dsp:sp modelId="{2C9F1D78-A01A-4936-9363-78DFF323CB33}">
      <dsp:nvSpPr>
        <dsp:cNvPr id="0" name=""/>
        <dsp:cNvSpPr/>
      </dsp:nvSpPr>
      <dsp:spPr>
        <a:xfrm>
          <a:off x="165877" y="798"/>
          <a:ext cx="2432868" cy="12765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Started January 2014 with $500 in a retirement investment account.</a:t>
          </a:r>
        </a:p>
      </dsp:txBody>
      <dsp:txXfrm>
        <a:off x="165877" y="798"/>
        <a:ext cx="2432868" cy="1276565"/>
      </dsp:txXfrm>
    </dsp:sp>
    <dsp:sp modelId="{354A667F-2B2F-4D95-8C0D-A00076D372C9}">
      <dsp:nvSpPr>
        <dsp:cNvPr id="0" name=""/>
        <dsp:cNvSpPr/>
      </dsp:nvSpPr>
      <dsp:spPr>
        <a:xfrm>
          <a:off x="1382311" y="1771826"/>
          <a:ext cx="0" cy="288436"/>
        </a:xfrm>
        <a:prstGeom prst="line">
          <a:avLst/>
        </a:pr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F95E599-3651-466A-BADF-64B8B7B42C3A}">
      <dsp:nvSpPr>
        <dsp:cNvPr id="0" name=""/>
        <dsp:cNvSpPr/>
      </dsp:nvSpPr>
      <dsp:spPr>
        <a:xfrm>
          <a:off x="2930500" y="2348700"/>
          <a:ext cx="2432868" cy="49446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2025</a:t>
          </a:r>
        </a:p>
      </dsp:txBody>
      <dsp:txXfrm>
        <a:off x="2930500" y="2348700"/>
        <a:ext cx="2432868" cy="494463"/>
      </dsp:txXfrm>
    </dsp:sp>
    <dsp:sp modelId="{AE029540-5E1E-44F9-BE3F-FEE8F34A31C8}">
      <dsp:nvSpPr>
        <dsp:cNvPr id="0" name=""/>
        <dsp:cNvSpPr/>
      </dsp:nvSpPr>
      <dsp:spPr>
        <a:xfrm>
          <a:off x="2930500" y="2843163"/>
          <a:ext cx="2432868" cy="127656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As of August 25, 2025, my wife and I amassed over $1,245,000 in investments.</a:t>
          </a:r>
        </a:p>
      </dsp:txBody>
      <dsp:txXfrm>
        <a:off x="2930500" y="2843163"/>
        <a:ext cx="2432868" cy="1276565"/>
      </dsp:txXfrm>
    </dsp:sp>
    <dsp:sp modelId="{FB93CDB2-59F5-4E64-9B93-46DC96387133}">
      <dsp:nvSpPr>
        <dsp:cNvPr id="0" name=""/>
        <dsp:cNvSpPr/>
      </dsp:nvSpPr>
      <dsp:spPr>
        <a:xfrm>
          <a:off x="4146935" y="2060263"/>
          <a:ext cx="0" cy="288436"/>
        </a:xfrm>
        <a:prstGeom prst="line">
          <a:avLst/>
        </a:pr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F3A25B-BD29-46EE-89EF-0FAFD97CCE05}">
      <dsp:nvSpPr>
        <dsp:cNvPr id="0" name=""/>
        <dsp:cNvSpPr/>
      </dsp:nvSpPr>
      <dsp:spPr>
        <a:xfrm rot="2700000">
          <a:off x="1350261" y="2028213"/>
          <a:ext cx="64100" cy="6410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5A3D3-C370-4C16-B175-2E3202A55DFB}">
      <dsp:nvSpPr>
        <dsp:cNvPr id="0" name=""/>
        <dsp:cNvSpPr/>
      </dsp:nvSpPr>
      <dsp:spPr>
        <a:xfrm rot="2700000">
          <a:off x="4114885" y="2028213"/>
          <a:ext cx="64100" cy="6410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E7751-EC6E-499D-A53B-43B9BDF80D78}">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69B0E-2F04-42B7-9C90-780346A728F6}">
      <dsp:nvSpPr>
        <dsp:cNvPr id="0" name=""/>
        <dsp:cNvSpPr/>
      </dsp:nvSpPr>
      <dsp:spPr>
        <a:xfrm>
          <a:off x="0" y="0"/>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Where do you start?</a:t>
          </a:r>
        </a:p>
      </dsp:txBody>
      <dsp:txXfrm>
        <a:off x="0" y="0"/>
        <a:ext cx="6797675" cy="706238"/>
      </dsp:txXfrm>
    </dsp:sp>
    <dsp:sp modelId="{1EF3F513-364B-4EF2-823E-5C527DD9D314}">
      <dsp:nvSpPr>
        <dsp:cNvPr id="0" name=""/>
        <dsp:cNvSpPr/>
      </dsp:nvSpPr>
      <dsp:spPr>
        <a:xfrm>
          <a:off x="0" y="706239"/>
          <a:ext cx="6797675" cy="0"/>
        </a:xfrm>
        <a:prstGeom prst="line">
          <a:avLst/>
        </a:prstGeom>
        <a:solidFill>
          <a:schemeClr val="accent2">
            <a:hueOff val="462870"/>
            <a:satOff val="64"/>
            <a:lumOff val="56"/>
            <a:alphaOff val="0"/>
          </a:schemeClr>
        </a:solidFill>
        <a:ln w="15875" cap="flat" cmpd="sng" algn="ctr">
          <a:solidFill>
            <a:schemeClr val="accent2">
              <a:hueOff val="462870"/>
              <a:satOff val="64"/>
              <a:lumOff val="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67325-4219-4795-AC42-F31AA2A06732}">
      <dsp:nvSpPr>
        <dsp:cNvPr id="0" name=""/>
        <dsp:cNvSpPr/>
      </dsp:nvSpPr>
      <dsp:spPr>
        <a:xfrm>
          <a:off x="0" y="706238"/>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Do you even want to start?</a:t>
          </a:r>
        </a:p>
      </dsp:txBody>
      <dsp:txXfrm>
        <a:off x="0" y="706238"/>
        <a:ext cx="6797675" cy="706238"/>
      </dsp:txXfrm>
    </dsp:sp>
    <dsp:sp modelId="{E0F6D5AF-395F-46F0-9650-CE2E7414D968}">
      <dsp:nvSpPr>
        <dsp:cNvPr id="0" name=""/>
        <dsp:cNvSpPr/>
      </dsp:nvSpPr>
      <dsp:spPr>
        <a:xfrm>
          <a:off x="0" y="1412478"/>
          <a:ext cx="6797675" cy="0"/>
        </a:xfrm>
        <a:prstGeom prst="line">
          <a:avLst/>
        </a:prstGeom>
        <a:solidFill>
          <a:schemeClr val="accent2">
            <a:hueOff val="925740"/>
            <a:satOff val="129"/>
            <a:lumOff val="112"/>
            <a:alphaOff val="0"/>
          </a:schemeClr>
        </a:solidFill>
        <a:ln w="15875" cap="flat" cmpd="sng" algn="ctr">
          <a:solidFill>
            <a:schemeClr val="accent2">
              <a:hueOff val="925740"/>
              <a:satOff val="129"/>
              <a:lumOff val="1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AC6AA-A210-48C1-97AE-DEABBC3AAFF1}">
      <dsp:nvSpPr>
        <dsp:cNvPr id="0" name=""/>
        <dsp:cNvSpPr/>
      </dsp:nvSpPr>
      <dsp:spPr>
        <a:xfrm>
          <a:off x="0" y="1412477"/>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What’s your goals?</a:t>
          </a:r>
        </a:p>
      </dsp:txBody>
      <dsp:txXfrm>
        <a:off x="0" y="1412477"/>
        <a:ext cx="6797675" cy="706238"/>
      </dsp:txXfrm>
    </dsp:sp>
    <dsp:sp modelId="{6516618B-C71E-44BA-930B-8FFD8E0192E1}">
      <dsp:nvSpPr>
        <dsp:cNvPr id="0" name=""/>
        <dsp:cNvSpPr/>
      </dsp:nvSpPr>
      <dsp:spPr>
        <a:xfrm>
          <a:off x="0" y="2118717"/>
          <a:ext cx="6797675" cy="0"/>
        </a:xfrm>
        <a:prstGeom prst="line">
          <a:avLst/>
        </a:prstGeom>
        <a:solidFill>
          <a:schemeClr val="accent2">
            <a:hueOff val="1388610"/>
            <a:satOff val="193"/>
            <a:lumOff val="168"/>
            <a:alphaOff val="0"/>
          </a:schemeClr>
        </a:solidFill>
        <a:ln w="15875" cap="flat" cmpd="sng" algn="ctr">
          <a:solidFill>
            <a:schemeClr val="accent2">
              <a:hueOff val="1388610"/>
              <a:satOff val="193"/>
              <a:lumOff val="1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CA9E9-BC43-44C4-B849-A8B75DA95852}">
      <dsp:nvSpPr>
        <dsp:cNvPr id="0" name=""/>
        <dsp:cNvSpPr/>
      </dsp:nvSpPr>
      <dsp:spPr>
        <a:xfrm>
          <a:off x="0" y="2118716"/>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What are you trying to accomplish?</a:t>
          </a:r>
        </a:p>
      </dsp:txBody>
      <dsp:txXfrm>
        <a:off x="0" y="2118716"/>
        <a:ext cx="6797675" cy="706238"/>
      </dsp:txXfrm>
    </dsp:sp>
    <dsp:sp modelId="{5C1F7060-CA32-44E2-82BD-23649D0F3AF3}">
      <dsp:nvSpPr>
        <dsp:cNvPr id="0" name=""/>
        <dsp:cNvSpPr/>
      </dsp:nvSpPr>
      <dsp:spPr>
        <a:xfrm>
          <a:off x="0" y="2824956"/>
          <a:ext cx="6797675" cy="0"/>
        </a:xfrm>
        <a:prstGeom prst="line">
          <a:avLst/>
        </a:prstGeom>
        <a:solidFill>
          <a:schemeClr val="accent2">
            <a:hueOff val="1851480"/>
            <a:satOff val="258"/>
            <a:lumOff val="224"/>
            <a:alphaOff val="0"/>
          </a:schemeClr>
        </a:solidFill>
        <a:ln w="15875" cap="flat" cmpd="sng" algn="ctr">
          <a:solidFill>
            <a:schemeClr val="accent2">
              <a:hueOff val="1851480"/>
              <a:satOff val="258"/>
              <a:lumOff val="2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BD382-B8BE-4F35-A6AC-46FD27830E78}">
      <dsp:nvSpPr>
        <dsp:cNvPr id="0" name=""/>
        <dsp:cNvSpPr/>
      </dsp:nvSpPr>
      <dsp:spPr>
        <a:xfrm>
          <a:off x="0" y="2824955"/>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Where do I balance in YOLO?</a:t>
          </a:r>
        </a:p>
      </dsp:txBody>
      <dsp:txXfrm>
        <a:off x="0" y="2824955"/>
        <a:ext cx="6797675" cy="706238"/>
      </dsp:txXfrm>
    </dsp:sp>
    <dsp:sp modelId="{98E10E63-E9C6-463F-B8E6-BE47821D9D6B}">
      <dsp:nvSpPr>
        <dsp:cNvPr id="0" name=""/>
        <dsp:cNvSpPr/>
      </dsp:nvSpPr>
      <dsp:spPr>
        <a:xfrm>
          <a:off x="0" y="3531195"/>
          <a:ext cx="6797675" cy="0"/>
        </a:xfrm>
        <a:prstGeom prst="line">
          <a:avLst/>
        </a:prstGeom>
        <a:solidFill>
          <a:schemeClr val="accent2">
            <a:hueOff val="2314350"/>
            <a:satOff val="322"/>
            <a:lumOff val="280"/>
            <a:alphaOff val="0"/>
          </a:schemeClr>
        </a:solidFill>
        <a:ln w="15875" cap="flat" cmpd="sng" algn="ctr">
          <a:solidFill>
            <a:schemeClr val="accent2">
              <a:hueOff val="2314350"/>
              <a:satOff val="322"/>
              <a:lumOff val="2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A00D0E-1B9C-4FEF-8A03-0449847A9851}">
      <dsp:nvSpPr>
        <dsp:cNvPr id="0" name=""/>
        <dsp:cNvSpPr/>
      </dsp:nvSpPr>
      <dsp:spPr>
        <a:xfrm>
          <a:off x="0" y="3531195"/>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What about my wants?</a:t>
          </a:r>
        </a:p>
      </dsp:txBody>
      <dsp:txXfrm>
        <a:off x="0" y="3531195"/>
        <a:ext cx="6797675" cy="706238"/>
      </dsp:txXfrm>
    </dsp:sp>
    <dsp:sp modelId="{D6139C98-DEE0-4095-AFA4-67F193FD3707}">
      <dsp:nvSpPr>
        <dsp:cNvPr id="0" name=""/>
        <dsp:cNvSpPr/>
      </dsp:nvSpPr>
      <dsp:spPr>
        <a:xfrm>
          <a:off x="0" y="4237434"/>
          <a:ext cx="6797675" cy="0"/>
        </a:xfrm>
        <a:prstGeom prst="line">
          <a:avLst/>
        </a:prstGeom>
        <a:solidFill>
          <a:schemeClr val="accent2">
            <a:hueOff val="2777220"/>
            <a:satOff val="387"/>
            <a:lumOff val="336"/>
            <a:alphaOff val="0"/>
          </a:schemeClr>
        </a:solidFill>
        <a:ln w="15875" cap="flat" cmpd="sng" algn="ctr">
          <a:solidFill>
            <a:schemeClr val="accent2">
              <a:hueOff val="2777220"/>
              <a:satOff val="387"/>
              <a:lumOff val="33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16BE7-D2A3-4A84-ACF3-E250DCACDD80}">
      <dsp:nvSpPr>
        <dsp:cNvPr id="0" name=""/>
        <dsp:cNvSpPr/>
      </dsp:nvSpPr>
      <dsp:spPr>
        <a:xfrm>
          <a:off x="0" y="4237434"/>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What if I die?</a:t>
          </a:r>
        </a:p>
      </dsp:txBody>
      <dsp:txXfrm>
        <a:off x="0" y="4237434"/>
        <a:ext cx="6797675" cy="706238"/>
      </dsp:txXfrm>
    </dsp:sp>
    <dsp:sp modelId="{3F0573C2-D2A3-4562-94D0-B2E4C66E71F5}">
      <dsp:nvSpPr>
        <dsp:cNvPr id="0" name=""/>
        <dsp:cNvSpPr/>
      </dsp:nvSpPr>
      <dsp:spPr>
        <a:xfrm>
          <a:off x="0" y="4943673"/>
          <a:ext cx="6797675" cy="0"/>
        </a:xfrm>
        <a:prstGeom prst="line">
          <a:avLst/>
        </a:prstGeom>
        <a:solidFill>
          <a:schemeClr val="accent2">
            <a:hueOff val="3240090"/>
            <a:satOff val="451"/>
            <a:lumOff val="392"/>
            <a:alphaOff val="0"/>
          </a:schemeClr>
        </a:solidFill>
        <a:ln w="15875" cap="flat" cmpd="sng" algn="ctr">
          <a:solidFill>
            <a:schemeClr val="accent2">
              <a:hueOff val="3240090"/>
              <a:satOff val="451"/>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B6975-E01E-4FFD-9B63-20220F31F91B}">
      <dsp:nvSpPr>
        <dsp:cNvPr id="0" name=""/>
        <dsp:cNvSpPr/>
      </dsp:nvSpPr>
      <dsp:spPr>
        <a:xfrm>
          <a:off x="0" y="4943672"/>
          <a:ext cx="6797675" cy="70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 can start later…</a:t>
          </a:r>
        </a:p>
      </dsp:txBody>
      <dsp:txXfrm>
        <a:off x="0" y="4943672"/>
        <a:ext cx="6797675" cy="706238"/>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8/28/2025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8/28/2025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ankrate.com/investing/net-investment-income-tax-nii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393F4-9B8C-4CBA-AA4D-EB1F12603BAA}" type="slidenum">
              <a:rPr lang="en-US" smtClean="0"/>
              <a:t>1</a:t>
            </a:fld>
            <a:endParaRPr lang="en-US" dirty="0"/>
          </a:p>
        </p:txBody>
      </p:sp>
    </p:spTree>
    <p:extLst>
      <p:ext uri="{BB962C8B-B14F-4D97-AF65-F5344CB8AC3E}">
        <p14:creationId xmlns:p14="http://schemas.microsoft.com/office/powerpoint/2010/main" val="247534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has always been declines. The Intelligent Investor.</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398489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313610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31B4-9BB0-AC06-9E20-4DBCB8691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D749D-AB25-90AA-CB9E-CFCACEAD3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F37C7-FE23-198C-DAA9-5776EAB7C9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625496-0E9D-AF0A-6274-3EFABCFB12E3}"/>
              </a:ext>
            </a:extLst>
          </p:cNvPr>
          <p:cNvSpPr>
            <a:spLocks noGrp="1"/>
          </p:cNvSpPr>
          <p:nvPr>
            <p:ph type="sldNum" sz="quarter" idx="10"/>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17263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 The Market. SP500</a:t>
            </a:r>
            <a:r>
              <a:rPr lang="en-US" baseline="0" dirty="0"/>
              <a:t>. Winners and Losers. What can happen? Boomers will leave. Wealth transfer and wealth opportunity of over $68 trillion in assets. Generational Wealth or Generational debts.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235730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1DA63-5B7F-53BA-ED5D-0C0B24A84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F8459-BDAD-B871-9B39-0D3EB3262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D16D4-2656-C365-4CCC-54DB007D9F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01CE53-1993-BCAF-F3E9-03369CA40C4D}"/>
              </a:ext>
            </a:extLst>
          </p:cNvPr>
          <p:cNvSpPr>
            <a:spLocks noGrp="1"/>
          </p:cNvSpPr>
          <p:nvPr>
            <p:ph type="sldNum" sz="quarter" idx="10"/>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342925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DB38C-F42B-973F-68FE-30C5ACB9D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6769F-0569-35EE-B2E2-3AD1539BC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75D2B-9100-1CBB-C88D-07246FE7F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817F37-311E-33BD-3FFF-7A3F7F8762A6}"/>
              </a:ext>
            </a:extLst>
          </p:cNvPr>
          <p:cNvSpPr>
            <a:spLocks noGrp="1"/>
          </p:cNvSpPr>
          <p:nvPr>
            <p:ph type="sldNum" sz="quarter" idx="10"/>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357418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B2EA-9CA1-E998-BC92-DAECDC5EC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00627-C40B-8B30-FA84-1C216A6E3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8E8B7-A158-1821-84FF-FA0818DCD4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81428-D24E-B7CB-2E55-965950BDEF49}"/>
              </a:ext>
            </a:extLst>
          </p:cNvPr>
          <p:cNvSpPr>
            <a:spLocks noGrp="1"/>
          </p:cNvSpPr>
          <p:nvPr>
            <p:ph type="sldNum" sz="quarter" idx="10"/>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292202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Saving</a:t>
            </a:r>
            <a:r>
              <a:rPr lang="en-US" baseline="0" dirty="0"/>
              <a:t>s vs Investing Analysis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310523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Inflation is </a:t>
            </a:r>
          </a:p>
        </p:txBody>
      </p:sp>
      <p:sp>
        <p:nvSpPr>
          <p:cNvPr id="4" name="Slide Number Placeholder 3"/>
          <p:cNvSpPr>
            <a:spLocks noGrp="1"/>
          </p:cNvSpPr>
          <p:nvPr>
            <p:ph type="sldNum" sz="quarter" idx="10"/>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3242247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 The Market. SP500</a:t>
            </a:r>
            <a:r>
              <a:rPr lang="en-US" baseline="0" dirty="0"/>
              <a:t>. Winners and Losers. What can happen? Boomers will leave. Wealth transfer and wealth opportunity of over $68 trillion in assets. Generational Wealth or Generational debts.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27</a:t>
            </a:fld>
            <a:endParaRPr lang="en-US" dirty="0"/>
          </a:p>
        </p:txBody>
      </p:sp>
    </p:spTree>
    <p:extLst>
      <p:ext uri="{BB962C8B-B14F-4D97-AF65-F5344CB8AC3E}">
        <p14:creationId xmlns:p14="http://schemas.microsoft.com/office/powerpoint/2010/main" val="129166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p 10 Questions to Start?</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402127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 The Market. SP500</a:t>
            </a:r>
            <a:r>
              <a:rPr lang="en-US" baseline="0" dirty="0"/>
              <a:t>. Winners and Losers. What can happen? Boomers will leave. Wealth transfer and wealth opportunity of over $68 trillion in assets. Generational Wealth or Generational debts.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264967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 The Market. SP500</a:t>
            </a:r>
            <a:r>
              <a:rPr lang="en-US" baseline="0" dirty="0"/>
              <a:t>. Winners and Losers. What can happen? Boomers will leave. Wealth transfer and wealth opportunity of over $68 trillion in assets. Generational Wealth or Generational debts.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29</a:t>
            </a:fld>
            <a:endParaRPr lang="en-US" dirty="0"/>
          </a:p>
        </p:txBody>
      </p:sp>
    </p:spTree>
    <p:extLst>
      <p:ext uri="{BB962C8B-B14F-4D97-AF65-F5344CB8AC3E}">
        <p14:creationId xmlns:p14="http://schemas.microsoft.com/office/powerpoint/2010/main" val="401012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 The Market. SP500</a:t>
            </a:r>
            <a:r>
              <a:rPr lang="en-US" baseline="0" dirty="0"/>
              <a:t>. Winners and Losers. What can happen? Boomers will leave. Wealth transfer and wealth opportunity of over $68 trillion in assets. Generational Wealth or Generational debts.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30</a:t>
            </a:fld>
            <a:endParaRPr lang="en-US" dirty="0"/>
          </a:p>
        </p:txBody>
      </p:sp>
    </p:spTree>
    <p:extLst>
      <p:ext uri="{BB962C8B-B14F-4D97-AF65-F5344CB8AC3E}">
        <p14:creationId xmlns:p14="http://schemas.microsoft.com/office/powerpoint/2010/main" val="2900336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portfolio. It</a:t>
            </a:r>
            <a:r>
              <a:rPr lang="en-US" baseline="0" dirty="0"/>
              <a:t> will continue to grow and gain exponential momentum toward the future. </a:t>
            </a:r>
            <a:br>
              <a:rPr lang="en-US" baseline="0" dirty="0"/>
            </a:br>
            <a:br>
              <a:rPr lang="en-US" baseline="0" dirty="0"/>
            </a:br>
            <a:r>
              <a:rPr lang="en-US" baseline="0" dirty="0"/>
              <a:t>Pure Luck vs Invited Luck -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luck is not something to be found just anywhere. Rather, it is something that descends only upon those standing where it will drop</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31</a:t>
            </a:fld>
            <a:endParaRPr lang="en-US" dirty="0"/>
          </a:p>
        </p:txBody>
      </p:sp>
    </p:spTree>
    <p:extLst>
      <p:ext uri="{BB962C8B-B14F-4D97-AF65-F5344CB8AC3E}">
        <p14:creationId xmlns:p14="http://schemas.microsoft.com/office/powerpoint/2010/main" val="2476400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32</a:t>
            </a:fld>
            <a:endParaRPr lang="en-US" dirty="0"/>
          </a:p>
        </p:txBody>
      </p:sp>
    </p:spTree>
    <p:extLst>
      <p:ext uri="{BB962C8B-B14F-4D97-AF65-F5344CB8AC3E}">
        <p14:creationId xmlns:p14="http://schemas.microsoft.com/office/powerpoint/2010/main" val="794987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Investing</a:t>
            </a:r>
            <a:r>
              <a:rPr lang="en-US" baseline="0" dirty="0"/>
              <a:t> with Rose</a:t>
            </a:r>
          </a:p>
          <a:p>
            <a:r>
              <a:rPr lang="en-US" baseline="0" dirty="0" err="1"/>
              <a:t>PPCian</a:t>
            </a:r>
            <a:endParaRPr lang="en-US" baseline="0" dirty="0"/>
          </a:p>
          <a:p>
            <a:r>
              <a:rPr lang="en-US" baseline="0" dirty="0"/>
              <a:t>Joseph Carlson, Etc…</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33</a:t>
            </a:fld>
            <a:endParaRPr lang="en-US" dirty="0"/>
          </a:p>
        </p:txBody>
      </p:sp>
    </p:spTree>
    <p:extLst>
      <p:ext uri="{BB962C8B-B14F-4D97-AF65-F5344CB8AC3E}">
        <p14:creationId xmlns:p14="http://schemas.microsoft.com/office/powerpoint/2010/main" val="3271926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$100</a:t>
            </a:r>
            <a:r>
              <a:rPr lang="en-US" baseline="0" dirty="0"/>
              <a:t> per week at 9% for 40 years, it’s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34</a:t>
            </a:fld>
            <a:endParaRPr lang="en-US" dirty="0"/>
          </a:p>
        </p:txBody>
      </p:sp>
    </p:spTree>
    <p:extLst>
      <p:ext uri="{BB962C8B-B14F-4D97-AF65-F5344CB8AC3E}">
        <p14:creationId xmlns:p14="http://schemas.microsoft.com/office/powerpoint/2010/main" val="177397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$100</a:t>
            </a:r>
            <a:r>
              <a:rPr lang="en-US" baseline="0" dirty="0"/>
              <a:t> per week at 9% for 40 years, it’s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35</a:t>
            </a:fld>
            <a:endParaRPr lang="en-US" dirty="0"/>
          </a:p>
        </p:txBody>
      </p:sp>
    </p:spTree>
    <p:extLst>
      <p:ext uri="{BB962C8B-B14F-4D97-AF65-F5344CB8AC3E}">
        <p14:creationId xmlns:p14="http://schemas.microsoft.com/office/powerpoint/2010/main" val="2137106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a:t>
            </a:r>
            <a:r>
              <a:rPr lang="en-US" baseline="0" dirty="0"/>
              <a:t> will be hot topics for the next season of the Financial Griot.</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36</a:t>
            </a:fld>
            <a:endParaRPr lang="en-US" dirty="0"/>
          </a:p>
        </p:txBody>
      </p:sp>
    </p:spTree>
    <p:extLst>
      <p:ext uri="{BB962C8B-B14F-4D97-AF65-F5344CB8AC3E}">
        <p14:creationId xmlns:p14="http://schemas.microsoft.com/office/powerpoint/2010/main" val="1905156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grocery store</a:t>
            </a:r>
          </a:p>
        </p:txBody>
      </p:sp>
      <p:sp>
        <p:nvSpPr>
          <p:cNvPr id="4" name="Slide Number Placeholder 3"/>
          <p:cNvSpPr>
            <a:spLocks noGrp="1"/>
          </p:cNvSpPr>
          <p:nvPr>
            <p:ph type="sldNum" sz="quarter" idx="10"/>
          </p:nvPr>
        </p:nvSpPr>
        <p:spPr/>
        <p:txBody>
          <a:bodyPr/>
          <a:lstStyle/>
          <a:p>
            <a:fld id="{3CFA0038-7055-434C-B6C4-B8C69565C600}" type="slidenum">
              <a:rPr lang="en-US" smtClean="0"/>
              <a:t>37</a:t>
            </a:fld>
            <a:endParaRPr lang="en-US" dirty="0"/>
          </a:p>
        </p:txBody>
      </p:sp>
    </p:spTree>
    <p:extLst>
      <p:ext uri="{BB962C8B-B14F-4D97-AF65-F5344CB8AC3E}">
        <p14:creationId xmlns:p14="http://schemas.microsoft.com/office/powerpoint/2010/main" val="250434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Generation</a:t>
            </a:r>
          </a:p>
          <a:p>
            <a:r>
              <a:rPr lang="en-US" dirty="0"/>
              <a:t>Single Parent Household</a:t>
            </a:r>
          </a:p>
          <a:p>
            <a:r>
              <a:rPr lang="en-US" dirty="0"/>
              <a:t>Never</a:t>
            </a:r>
            <a:r>
              <a:rPr lang="en-US" baseline="0" dirty="0"/>
              <a:t> made more than $30k per year</a:t>
            </a:r>
          </a:p>
          <a:p>
            <a:r>
              <a:rPr lang="en-US" baseline="0" dirty="0"/>
              <a:t>Raise partial in Haiti and Miami</a:t>
            </a:r>
          </a:p>
          <a:p>
            <a:r>
              <a:rPr lang="en-US" baseline="0" dirty="0"/>
              <a:t>Joined the Marines on a whim</a:t>
            </a:r>
          </a:p>
          <a:p>
            <a:r>
              <a:rPr lang="en-US" baseline="0" dirty="0"/>
              <a:t>Attended FSU</a:t>
            </a:r>
          </a:p>
          <a:p>
            <a:endParaRPr lang="en-US" baseline="0" dirty="0"/>
          </a:p>
          <a:p>
            <a:r>
              <a:rPr lang="en-US" baseline="0" dirty="0"/>
              <a:t>Didn’t get my life in order until 10 years ago.</a:t>
            </a:r>
            <a:endParaRPr lang="en-US" dirty="0"/>
          </a:p>
        </p:txBody>
      </p:sp>
      <p:sp>
        <p:nvSpPr>
          <p:cNvPr id="4" name="Slide Number Placeholder 3"/>
          <p:cNvSpPr>
            <a:spLocks noGrp="1"/>
          </p:cNvSpPr>
          <p:nvPr>
            <p:ph type="sldNum" sz="quarter" idx="10"/>
          </p:nvPr>
        </p:nvSpPr>
        <p:spPr/>
        <p:txBody>
          <a:bodyPr/>
          <a:lstStyle/>
          <a:p>
            <a:fld id="{030393F4-9B8C-4CBA-AA4D-EB1F12603BAA}" type="slidenum">
              <a:rPr lang="en-US" smtClean="0"/>
              <a:t>5</a:t>
            </a:fld>
            <a:endParaRPr lang="en-US" dirty="0"/>
          </a:p>
        </p:txBody>
      </p:sp>
    </p:spTree>
    <p:extLst>
      <p:ext uri="{BB962C8B-B14F-4D97-AF65-F5344CB8AC3E}">
        <p14:creationId xmlns:p14="http://schemas.microsoft.com/office/powerpoint/2010/main" val="175696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42</a:t>
            </a:fld>
            <a:endParaRPr lang="en-US" dirty="0"/>
          </a:p>
        </p:txBody>
      </p:sp>
    </p:spTree>
    <p:extLst>
      <p:ext uri="{BB962C8B-B14F-4D97-AF65-F5344CB8AC3E}">
        <p14:creationId xmlns:p14="http://schemas.microsoft.com/office/powerpoint/2010/main" val="3024449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260"/>
                </a:solidFill>
                <a:effectLst/>
                <a:latin typeface="CircularStd-Book"/>
              </a:rPr>
              <a:t>For example, in 2023, individual filers won’t pay any capital gains tax if their total taxable income is $44,625 or below. However, they’ll pay 15 percent on capital gains if their income is $44,626 to $492,300. Above that income level, the rate jumps to 20 percent.</a:t>
            </a:r>
          </a:p>
          <a:p>
            <a:pPr algn="l"/>
            <a:br>
              <a:rPr lang="en-US" b="0" i="0" dirty="0">
                <a:solidFill>
                  <a:srgbClr val="515260"/>
                </a:solidFill>
                <a:effectLst/>
                <a:latin typeface="CircularStd-Book"/>
              </a:rPr>
            </a:br>
            <a:r>
              <a:rPr lang="en-US" b="0" i="0" dirty="0">
                <a:solidFill>
                  <a:srgbClr val="515260"/>
                </a:solidFill>
                <a:effectLst/>
                <a:latin typeface="CircularStd-Book"/>
              </a:rPr>
              <a:t>For the 2024 tax year, individual filers won’t pay any capital gains tax if their total taxable income is $47,025 or less. The rate jumps to 15 percent on capital gains, if their income is $47,026 to $518,900. Above that income level the rate climbs to 20 percent.</a:t>
            </a:r>
          </a:p>
          <a:p>
            <a:pPr algn="l"/>
            <a:br>
              <a:rPr lang="en-US" b="0" i="0" dirty="0">
                <a:solidFill>
                  <a:srgbClr val="515260"/>
                </a:solidFill>
                <a:effectLst/>
                <a:latin typeface="CircularStd-Book"/>
              </a:rPr>
            </a:br>
            <a:r>
              <a:rPr lang="en-US" b="0" i="0" dirty="0">
                <a:solidFill>
                  <a:srgbClr val="515260"/>
                </a:solidFill>
                <a:effectLst/>
                <a:latin typeface="CircularStd-Book"/>
              </a:rPr>
              <a:t>In addition, those capital gains may be subject to the </a:t>
            </a:r>
            <a:r>
              <a:rPr lang="en-US" b="0" i="0" u="none" strike="noStrike" dirty="0">
                <a:solidFill>
                  <a:srgbClr val="0157FF"/>
                </a:solidFill>
                <a:effectLst/>
                <a:latin typeface="CircularStd-Book"/>
                <a:hlinkClick r:id="rId3"/>
              </a:rPr>
              <a:t>net investment income tax</a:t>
            </a:r>
            <a:r>
              <a:rPr lang="en-US" b="0" i="0" dirty="0">
                <a:solidFill>
                  <a:srgbClr val="515260"/>
                </a:solidFill>
                <a:effectLst/>
                <a:latin typeface="CircularStd-Book"/>
              </a:rPr>
              <a:t> (NIIT), an additional levy of 3.8 percent if the taxpayer’s income is above certain amounts. The income thresholds depend on the filer’s status (individual, married filing jointly, etc.) and are not adjusted for inflation.</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45</a:t>
            </a:fld>
            <a:endParaRPr lang="en-US" dirty="0"/>
          </a:p>
        </p:txBody>
      </p:sp>
    </p:spTree>
    <p:extLst>
      <p:ext uri="{BB962C8B-B14F-4D97-AF65-F5344CB8AC3E}">
        <p14:creationId xmlns:p14="http://schemas.microsoft.com/office/powerpoint/2010/main" val="2218701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51</a:t>
            </a:fld>
            <a:endParaRPr lang="en-US" dirty="0"/>
          </a:p>
        </p:txBody>
      </p:sp>
    </p:spTree>
    <p:extLst>
      <p:ext uri="{BB962C8B-B14F-4D97-AF65-F5344CB8AC3E}">
        <p14:creationId xmlns:p14="http://schemas.microsoft.com/office/powerpoint/2010/main" val="805113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Concerns</a:t>
            </a:r>
            <a:r>
              <a:rPr lang="en-US" baseline="0" dirty="0"/>
              <a:t> after Savings:</a:t>
            </a:r>
            <a:br>
              <a:rPr lang="en-US" baseline="0" dirty="0"/>
            </a:br>
            <a:br>
              <a:rPr lang="en-US" baseline="0" dirty="0"/>
            </a:br>
            <a:r>
              <a:rPr lang="en-US" dirty="0"/>
              <a:t>1. Healthcare costs. According to Goldman Sachs, 44% of retirees indicated they had concerns about future healthcare needs.  </a:t>
            </a:r>
          </a:p>
          <a:p>
            <a:r>
              <a:rPr lang="en-US" dirty="0"/>
              <a:t>2. A possible Social Security benefits reduction. Worries about Social Security came in a close second to concern about retirement costs. </a:t>
            </a:r>
          </a:p>
          <a:p>
            <a:r>
              <a:rPr lang="en-US" dirty="0"/>
              <a:t>3. The consequences of inflation.</a:t>
            </a:r>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52</a:t>
            </a:fld>
            <a:endParaRPr lang="en-US" dirty="0"/>
          </a:p>
        </p:txBody>
      </p:sp>
    </p:spTree>
    <p:extLst>
      <p:ext uri="{BB962C8B-B14F-4D97-AF65-F5344CB8AC3E}">
        <p14:creationId xmlns:p14="http://schemas.microsoft.com/office/powerpoint/2010/main" val="37137459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By 2042</a:t>
            </a:r>
          </a:p>
          <a:p>
            <a:r>
              <a:rPr lang="en-US" b="0" dirty="0"/>
              <a:t>Lower Working Class -&gt; 45k - $90k</a:t>
            </a:r>
          </a:p>
          <a:p>
            <a:r>
              <a:rPr lang="en-US" b="0" dirty="0"/>
              <a:t>Middle Working Class -&gt; 60k</a:t>
            </a:r>
            <a:r>
              <a:rPr lang="en-US" b="0" baseline="0" dirty="0"/>
              <a:t> - $120k</a:t>
            </a:r>
          </a:p>
          <a:p>
            <a:r>
              <a:rPr lang="en-US" b="0" baseline="0" dirty="0"/>
              <a:t>Upper Middle -&gt; 75k - $150k</a:t>
            </a:r>
          </a:p>
          <a:p>
            <a:r>
              <a:rPr lang="en-US" b="0" baseline="0" dirty="0"/>
              <a:t>True Upper -&gt; 100k - $200k</a:t>
            </a:r>
          </a:p>
          <a:p>
            <a:endParaRPr lang="en-US" b="0" dirty="0"/>
          </a:p>
        </p:txBody>
      </p:sp>
      <p:sp>
        <p:nvSpPr>
          <p:cNvPr id="4" name="Slide Number Placeholder 3"/>
          <p:cNvSpPr>
            <a:spLocks noGrp="1"/>
          </p:cNvSpPr>
          <p:nvPr>
            <p:ph type="sldNum" sz="quarter" idx="10"/>
          </p:nvPr>
        </p:nvSpPr>
        <p:spPr/>
        <p:txBody>
          <a:bodyPr/>
          <a:lstStyle/>
          <a:p>
            <a:fld id="{3CFA0038-7055-434C-B6C4-B8C69565C600}" type="slidenum">
              <a:rPr lang="en-US" smtClean="0"/>
              <a:t>53</a:t>
            </a:fld>
            <a:endParaRPr lang="en-US" dirty="0"/>
          </a:p>
        </p:txBody>
      </p:sp>
    </p:spTree>
    <p:extLst>
      <p:ext uri="{BB962C8B-B14F-4D97-AF65-F5344CB8AC3E}">
        <p14:creationId xmlns:p14="http://schemas.microsoft.com/office/powerpoint/2010/main" val="342835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393F4-9B8C-4CBA-AA4D-EB1F12603BAA}" type="slidenum">
              <a:rPr lang="en-US" smtClean="0"/>
              <a:t>57</a:t>
            </a:fld>
            <a:endParaRPr lang="en-US" dirty="0"/>
          </a:p>
        </p:txBody>
      </p:sp>
    </p:spTree>
    <p:extLst>
      <p:ext uri="{BB962C8B-B14F-4D97-AF65-F5344CB8AC3E}">
        <p14:creationId xmlns:p14="http://schemas.microsoft.com/office/powerpoint/2010/main" val="646041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Tree>
    <p:extLst>
      <p:ext uri="{BB962C8B-B14F-4D97-AF65-F5344CB8AC3E}">
        <p14:creationId xmlns:p14="http://schemas.microsoft.com/office/powerpoint/2010/main" val="1997718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21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broke that…</a:t>
            </a:r>
          </a:p>
          <a:p>
            <a:endParaRPr lang="en-US" baseline="0" dirty="0"/>
          </a:p>
          <a:p>
            <a:r>
              <a:rPr lang="en-US" baseline="0" dirty="0"/>
              <a:t>When the dentist told me he would have to pull out all my wisdom teeth, I opted for local anesthesia </a:t>
            </a:r>
            <a:endParaRPr lang="en-US" dirty="0"/>
          </a:p>
        </p:txBody>
      </p:sp>
      <p:sp>
        <p:nvSpPr>
          <p:cNvPr id="4" name="Slide Number Placeholder 3"/>
          <p:cNvSpPr>
            <a:spLocks noGrp="1"/>
          </p:cNvSpPr>
          <p:nvPr>
            <p:ph type="sldNum" sz="quarter" idx="10"/>
          </p:nvPr>
        </p:nvSpPr>
        <p:spPr/>
        <p:txBody>
          <a:bodyPr/>
          <a:lstStyle/>
          <a:p>
            <a:fld id="{030393F4-9B8C-4CBA-AA4D-EB1F12603BAA}" type="slidenum">
              <a:rPr lang="en-US" smtClean="0"/>
              <a:t>6</a:t>
            </a:fld>
            <a:endParaRPr lang="en-US" dirty="0"/>
          </a:p>
        </p:txBody>
      </p:sp>
    </p:spTree>
    <p:extLst>
      <p:ext uri="{BB962C8B-B14F-4D97-AF65-F5344CB8AC3E}">
        <p14:creationId xmlns:p14="http://schemas.microsoft.com/office/powerpoint/2010/main" val="424994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221511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a:t>
            </a:r>
            <a:r>
              <a:rPr lang="en-US" baseline="0" dirty="0"/>
              <a:t> out it’s not.</a:t>
            </a:r>
          </a:p>
          <a:p>
            <a:endParaRPr lang="en-US" baseline="0" dirty="0"/>
          </a:p>
          <a:p>
            <a:r>
              <a:rPr lang="en-US" baseline="0" dirty="0"/>
              <a:t>The average person making over $100k today is living paycheck to paycheck</a:t>
            </a:r>
          </a:p>
          <a:p>
            <a:r>
              <a:rPr lang="en-US" baseline="0" dirty="0"/>
              <a:t>Market is slowing down, global economic turmoil</a:t>
            </a:r>
          </a:p>
          <a:p>
            <a:r>
              <a:rPr lang="en-US" baseline="0" dirty="0"/>
              <a:t>Inflation in the US hit over 9% (high of 40 years), now down to 3% but prices are still high</a:t>
            </a:r>
          </a:p>
          <a:p>
            <a:r>
              <a:rPr lang="en-US" baseline="0" dirty="0"/>
              <a:t>Housing prices are up and interest rate is up over 5%</a:t>
            </a:r>
          </a:p>
          <a:p>
            <a:r>
              <a:rPr lang="en-US" baseline="0" dirty="0"/>
              <a:t>Russia and Ukraine</a:t>
            </a:r>
          </a:p>
          <a:p>
            <a:r>
              <a:rPr lang="en-US" baseline="0" dirty="0"/>
              <a:t>Argentina and 125%</a:t>
            </a:r>
          </a:p>
          <a:p>
            <a:r>
              <a:rPr lang="en-US" baseline="0" dirty="0"/>
              <a:t>Retirement Crisis</a:t>
            </a:r>
          </a:p>
          <a:p>
            <a:r>
              <a:rPr lang="en-US" baseline="0" dirty="0"/>
              <a:t>Quiet Quitting</a:t>
            </a:r>
          </a:p>
          <a:p>
            <a:r>
              <a:rPr lang="en-US" baseline="0" dirty="0"/>
              <a:t>Soft life</a:t>
            </a:r>
          </a:p>
          <a:p>
            <a:r>
              <a:rPr lang="en-US" baseline="0" dirty="0"/>
              <a:t>Loud Budgeting</a:t>
            </a:r>
          </a:p>
        </p:txBody>
      </p:sp>
      <p:sp>
        <p:nvSpPr>
          <p:cNvPr id="4" name="Slide Number Placeholder 3"/>
          <p:cNvSpPr>
            <a:spLocks noGrp="1"/>
          </p:cNvSpPr>
          <p:nvPr>
            <p:ph type="sldNum" sz="quarter" idx="10"/>
          </p:nvPr>
        </p:nvSpPr>
        <p:spPr/>
        <p:txBody>
          <a:bodyPr/>
          <a:lstStyle/>
          <a:p>
            <a:fld id="{030393F4-9B8C-4CBA-AA4D-EB1F12603BAA}" type="slidenum">
              <a:rPr lang="en-US" smtClean="0"/>
              <a:t>8</a:t>
            </a:fld>
            <a:endParaRPr lang="en-US" dirty="0"/>
          </a:p>
        </p:txBody>
      </p:sp>
    </p:spTree>
    <p:extLst>
      <p:ext uri="{BB962C8B-B14F-4D97-AF65-F5344CB8AC3E}">
        <p14:creationId xmlns:p14="http://schemas.microsoft.com/office/powerpoint/2010/main" val="254227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portfolio. It</a:t>
            </a:r>
            <a:r>
              <a:rPr lang="en-US" baseline="0" dirty="0"/>
              <a:t> will continue to grow and gain exponential momentum toward the future.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74379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has always been declines.</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89201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2839-2D27-45BF-150B-21C78338C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77C07-3258-D505-2EBB-D30CBBE14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0B430-36C5-B912-7BD0-DDD556489E67}"/>
              </a:ext>
            </a:extLst>
          </p:cNvPr>
          <p:cNvSpPr>
            <a:spLocks noGrp="1"/>
          </p:cNvSpPr>
          <p:nvPr>
            <p:ph type="body" idx="1"/>
          </p:nvPr>
        </p:nvSpPr>
        <p:spPr/>
        <p:txBody>
          <a:bodyPr/>
          <a:lstStyle/>
          <a:p>
            <a:r>
              <a:rPr lang="en-US" dirty="0"/>
              <a:t>There</a:t>
            </a:r>
            <a:r>
              <a:rPr lang="en-US" baseline="0" dirty="0"/>
              <a:t> has always been declines. The Intelligent Investor.</a:t>
            </a:r>
            <a:endParaRPr lang="en-US" dirty="0"/>
          </a:p>
        </p:txBody>
      </p:sp>
      <p:sp>
        <p:nvSpPr>
          <p:cNvPr id="4" name="Slide Number Placeholder 3">
            <a:extLst>
              <a:ext uri="{FF2B5EF4-FFF2-40B4-BE49-F238E27FC236}">
                <a16:creationId xmlns:a16="http://schemas.microsoft.com/office/drawing/2014/main" id="{345DC52B-39F6-BB01-A3B4-002B4A255979}"/>
              </a:ext>
            </a:extLst>
          </p:cNvPr>
          <p:cNvSpPr>
            <a:spLocks noGrp="1"/>
          </p:cNvSpPr>
          <p:nvPr>
            <p:ph type="sldNum" sz="quarter" idx="10"/>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82540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49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21734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33218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831850" y="0"/>
            <a:ext cx="1136015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944654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1363424" y="2367777"/>
            <a:ext cx="5056426" cy="3791433"/>
          </a:xfrm>
        </p:spPr>
        <p:txBody>
          <a:bodyPr/>
          <a:lstStyle/>
          <a:p>
            <a:pPr lvl="0"/>
            <a:r>
              <a:rPr lang="en-US"/>
              <a:t>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412101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838200" y="2627"/>
            <a:ext cx="1135379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551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600" spc="0">
                <a:solidFill>
                  <a:schemeClr val="tx2"/>
                </a:solidFill>
              </a:defRPr>
            </a:lvl1pPr>
            <a:lvl2pPr>
              <a:lnSpc>
                <a:spcPct val="150000"/>
              </a:lnSpc>
              <a:defRPr sz="1400" spc="0">
                <a:solidFill>
                  <a:schemeClr val="tx2"/>
                </a:solidFill>
              </a:defRPr>
            </a:lvl2pPr>
            <a:lvl3pPr>
              <a:lnSpc>
                <a:spcPct val="150000"/>
              </a:lnSpc>
              <a:defRPr sz="1200" spc="0">
                <a:solidFill>
                  <a:schemeClr val="tx2"/>
                </a:solidFill>
              </a:defRPr>
            </a:lvl3pPr>
            <a:lvl4pPr>
              <a:lnSpc>
                <a:spcPct val="150000"/>
              </a:lnSpc>
              <a:defRPr sz="1100" spc="0">
                <a:solidFill>
                  <a:schemeClr val="tx2"/>
                </a:solidFill>
              </a:defRPr>
            </a:lvl4pPr>
            <a:lvl5pPr>
              <a:lnSpc>
                <a:spcPct val="150000"/>
              </a:lnSpc>
              <a:defRPr sz="11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6039897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6458601" y="-13063"/>
            <a:ext cx="4984597" cy="6881852"/>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 xmlns:ma14="http://schemas.microsoft.com/office/mac/drawingml/2011/main" val="1"/>
            </a:ext>
          </a:extLst>
        </p:spPr>
        <p:txBody>
          <a:bodyPr wrap="square" anchor="ctr">
            <a:noAutofit/>
          </a:bodyPr>
          <a:lstStyle>
            <a:lvl1pPr marL="0" indent="0" algn="ctr">
              <a:buNone/>
              <a:defRPr/>
            </a:lvl1pPr>
          </a:lstStyle>
          <a:p>
            <a:r>
              <a:rPr lang="en-US"/>
              <a:t>Click icon to add picture</a:t>
            </a:r>
            <a:endParaRPr lang="en-US" dirty="0"/>
          </a:p>
        </p:txBody>
      </p:sp>
      <p:sp>
        <p:nvSpPr>
          <p:cNvPr id="7" name="Shape 223">
            <a:extLst>
              <a:ext uri="{FF2B5EF4-FFF2-40B4-BE49-F238E27FC236}">
                <a16:creationId xmlns:a16="http://schemas.microsoft.com/office/drawing/2014/main" id="{00159812-53E9-D848-9606-198A5B9858E2}"/>
              </a:ext>
            </a:extLst>
          </p:cNvPr>
          <p:cNvSpPr/>
          <p:nvPr userDrawn="1"/>
        </p:nvSpPr>
        <p:spPr>
          <a:xfrm>
            <a:off x="10491266" y="1562652"/>
            <a:ext cx="1562173" cy="1562173"/>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7144406" y="879573"/>
            <a:ext cx="662702" cy="662702"/>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1488701" y="6383701"/>
            <a:ext cx="781358" cy="781358"/>
          </a:xfrm>
          <a:prstGeom prst="rect">
            <a:avLst/>
          </a:prstGeom>
          <a:ln w="38100">
            <a:solidFill>
              <a:schemeClr val="bg2"/>
            </a:solidFill>
            <a:miter lim="400000"/>
          </a:ln>
        </p:spPr>
        <p:txBody>
          <a:bodyPr lIns="19050" tIns="19050" rIns="19050" bIns="19050" anchor="ctr"/>
          <a:lstStyle/>
          <a:p>
            <a:pPr algn="ctr">
              <a:defRPr sz="3000">
                <a:solidFill>
                  <a:srgbClr val="FFFFFF"/>
                </a:solidFill>
                <a:latin typeface="Helvetica Light"/>
                <a:ea typeface="Helvetica Light"/>
                <a:cs typeface="Helvetica Light"/>
                <a:sym typeface="Helvetica Light"/>
              </a:defRPr>
            </a:pPr>
            <a:endParaRPr sz="1500" dirty="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328737" y="786810"/>
            <a:ext cx="4008437" cy="1395208"/>
          </a:xfrm>
        </p:spPr>
        <p:txBody>
          <a:bodyPr lIns="0" anchor="b"/>
          <a:lstStyle/>
          <a:p>
            <a:r>
              <a:rPr lang="en-US" dirty="0"/>
              <a:t>TITLE GOES</a:t>
            </a:r>
            <a:br>
              <a:rPr lang="en-US" dirty="0"/>
            </a:br>
            <a:r>
              <a:rPr lang="en-US" dirty="0"/>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328738" y="3019352"/>
            <a:ext cx="4008437"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328738" y="224767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26972658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1" y="3072985"/>
            <a:ext cx="6548438" cy="2413416"/>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199" y="5486401"/>
            <a:ext cx="6548439" cy="304800"/>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243857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dirty="0"/>
              <a:t>WEBSITE GOES HERE</a:t>
            </a:r>
          </a:p>
        </p:txBody>
      </p:sp>
    </p:spTree>
    <p:extLst>
      <p:ext uri="{BB962C8B-B14F-4D97-AF65-F5344CB8AC3E}">
        <p14:creationId xmlns:p14="http://schemas.microsoft.com/office/powerpoint/2010/main" val="1399467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1400"/>
            </a:lvl1pPr>
          </a:lstStyle>
          <a:p>
            <a:r>
              <a:rPr lang="en-US"/>
              <a:t>Click icon to add picture</a:t>
            </a:r>
            <a:endParaRPr lang="en-US" dirty="0"/>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148373" y="3259237"/>
            <a:ext cx="5445858" cy="2852737"/>
          </a:xfrm>
        </p:spPr>
        <p:txBody>
          <a:bodyPr anchor="b">
            <a:normAutofit/>
          </a:bodyPr>
          <a:lstStyle>
            <a:lvl1pPr>
              <a:defRPr sz="4800"/>
            </a:lvl1pPr>
          </a:lstStyle>
          <a:p>
            <a:r>
              <a:rPr lang="en-US" dirty="0"/>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148373" y="6138962"/>
            <a:ext cx="5445858" cy="580815"/>
          </a:xfrm>
        </p:spPr>
        <p:txBody>
          <a:bodyPr>
            <a:normAutofit/>
          </a:bodyPr>
          <a:lstStyle>
            <a:lvl1pPr marL="0" indent="0">
              <a:buNone/>
              <a:defRPr sz="1800" b="0" i="0" spc="300">
                <a:solidFill>
                  <a:schemeClr val="tx2"/>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731178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38200" y="0"/>
            <a:ext cx="52578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43746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838200" y="0"/>
            <a:ext cx="1135380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dirty="0"/>
              <a:t>TITLE GOES HERE</a:t>
            </a:r>
          </a:p>
        </p:txBody>
      </p:sp>
    </p:spTree>
    <p:extLst>
      <p:ext uri="{BB962C8B-B14F-4D97-AF65-F5344CB8AC3E}">
        <p14:creationId xmlns:p14="http://schemas.microsoft.com/office/powerpoint/2010/main" val="1565262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839788" y="1885361"/>
            <a:ext cx="5157787"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172200" y="1885361"/>
            <a:ext cx="5183188" cy="430430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8893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dirty="0"/>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838200" y="5486400"/>
            <a:ext cx="6548438" cy="6975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42725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148373" y="1488558"/>
            <a:ext cx="5445858" cy="2704640"/>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148373" y="4220187"/>
            <a:ext cx="5445858" cy="1223684"/>
          </a:xfrm>
        </p:spPr>
        <p:txBody>
          <a:bodyPr>
            <a:normAutofit/>
          </a:bodyPr>
          <a:lstStyle>
            <a:lvl1pPr marL="0" indent="0">
              <a:buNone/>
              <a:defRPr sz="1800" b="0" i="0" spc="300">
                <a:solidFill>
                  <a:schemeClr val="tx1"/>
                </a:solidFill>
                <a:latin typeface="+mn-lt"/>
                <a:cs typeface="Gill Sans Light" panose="020B0302020104020203" pitchFamily="34" charset="-79"/>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34744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Tree>
    <p:extLst>
      <p:ext uri="{BB962C8B-B14F-4D97-AF65-F5344CB8AC3E}">
        <p14:creationId xmlns:p14="http://schemas.microsoft.com/office/powerpoint/2010/main" val="865092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8200" y="21057"/>
            <a:ext cx="10515600" cy="986943"/>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1554163" y="2062956"/>
            <a:ext cx="9083675" cy="273208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18134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838200" y="0"/>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838200" y="1690688"/>
            <a:ext cx="10896600" cy="4862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838200" y="91448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850829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Tree>
    <p:extLst>
      <p:ext uri="{BB962C8B-B14F-4D97-AF65-F5344CB8AC3E}">
        <p14:creationId xmlns:p14="http://schemas.microsoft.com/office/powerpoint/2010/main" val="3386122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5180012"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901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8/28/2025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47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91182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8/28/2025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8451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8/28/2025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2408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8/28/2025</a:t>
            </a:fld>
            <a:endParaRPr lang="en-US"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24875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8/28/2025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5091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8/28/2025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3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8/28/2025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9462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8/28/2025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Shape 61">
            <a:extLst>
              <a:ext uri="{FF2B5EF4-FFF2-40B4-BE49-F238E27FC236}">
                <a16:creationId xmlns:a16="http://schemas.microsoft.com/office/drawing/2014/main" id="{EFA7F577-E691-D948-943E-8D25DFE256F5}"/>
              </a:ext>
            </a:extLst>
          </p:cNvPr>
          <p:cNvSpPr/>
          <p:nvPr userDrawn="1"/>
        </p:nvSpPr>
        <p:spPr>
          <a:xfrm rot="16200000">
            <a:off x="-540747" y="4350527"/>
            <a:ext cx="1919693" cy="284693"/>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1600" b="1" i="0" spc="0" dirty="0">
                <a:solidFill>
                  <a:schemeClr val="tx2"/>
                </a:solidFill>
                <a:latin typeface="+mj-lt"/>
                <a:cs typeface="Gill Sans" panose="020B0502020104020203" pitchFamily="34" charset="-79"/>
              </a:rPr>
              <a:t>MARGIE'S TRAVEL</a:t>
            </a:r>
          </a:p>
        </p:txBody>
      </p:sp>
      <p:sp>
        <p:nvSpPr>
          <p:cNvPr id="12" name="Shape 62">
            <a:extLst>
              <a:ext uri="{FF2B5EF4-FFF2-40B4-BE49-F238E27FC236}">
                <a16:creationId xmlns:a16="http://schemas.microsoft.com/office/drawing/2014/main" id="{2C8F251E-BB08-9D42-8813-D3CD1AE6AF9A}"/>
              </a:ext>
            </a:extLst>
          </p:cNvPr>
          <p:cNvSpPr/>
          <p:nvPr userDrawn="1"/>
        </p:nvSpPr>
        <p:spPr>
          <a:xfrm flipV="1">
            <a:off x="419100" y="798384"/>
            <a:ext cx="1" cy="2188805"/>
          </a:xfrm>
          <a:prstGeom prst="line">
            <a:avLst/>
          </a:prstGeom>
          <a:ln w="3810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Shape 42">
            <a:extLst>
              <a:ext uri="{FF2B5EF4-FFF2-40B4-BE49-F238E27FC236}">
                <a16:creationId xmlns:a16="http://schemas.microsoft.com/office/drawing/2014/main" id="{3890D1E5-941D-C642-A000-669C7923941B}"/>
              </a:ext>
            </a:extLst>
          </p:cNvPr>
          <p:cNvSpPr txBox="1">
            <a:spLocks/>
          </p:cNvSpPr>
          <p:nvPr userDrawn="1"/>
        </p:nvSpPr>
        <p:spPr>
          <a:xfrm>
            <a:off x="158397" y="77222"/>
            <a:ext cx="521406" cy="247651"/>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050" smtClean="0">
                <a:solidFill>
                  <a:schemeClr val="tx2"/>
                </a:solidFill>
              </a:rPr>
              <a:pPr algn="ctr"/>
              <a:t>‹#›</a:t>
            </a:fld>
            <a:endParaRPr lang="en-US" sz="1050" dirty="0">
              <a:solidFill>
                <a:schemeClr val="tx2"/>
              </a:solidFill>
            </a:endParaRPr>
          </a:p>
        </p:txBody>
      </p:sp>
      <p:sp>
        <p:nvSpPr>
          <p:cNvPr id="14" name="Shape 61">
            <a:extLst>
              <a:ext uri="{FF2B5EF4-FFF2-40B4-BE49-F238E27FC236}">
                <a16:creationId xmlns:a16="http://schemas.microsoft.com/office/drawing/2014/main" id="{B3E93633-ABFF-9C4A-BBE4-734B074DB938}"/>
              </a:ext>
            </a:extLst>
          </p:cNvPr>
          <p:cNvSpPr/>
          <p:nvPr userDrawn="1"/>
        </p:nvSpPr>
        <p:spPr>
          <a:xfrm>
            <a:off x="129758" y="5998559"/>
            <a:ext cx="537006" cy="715581"/>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4400" b="1" i="0" spc="0" dirty="0">
                <a:solidFill>
                  <a:schemeClr val="tx2"/>
                </a:solidFill>
                <a:latin typeface="+mj-lt"/>
                <a:cs typeface="Gill Sans" panose="020B0502020104020203" pitchFamily="34" charset="-79"/>
              </a:rPr>
              <a:t>M</a:t>
            </a:r>
          </a:p>
        </p:txBody>
      </p:sp>
    </p:spTree>
    <p:extLst>
      <p:ext uri="{BB962C8B-B14F-4D97-AF65-F5344CB8AC3E}">
        <p14:creationId xmlns:p14="http://schemas.microsoft.com/office/powerpoint/2010/main" val="3329037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673" r:id="rId18"/>
    <p:sldLayoutId id="2147483674" r:id="rId19"/>
    <p:sldLayoutId id="2147483670" r:id="rId20"/>
    <p:sldLayoutId id="2147483669" r:id="rId21"/>
    <p:sldLayoutId id="2147483680" r:id="rId22"/>
    <p:sldLayoutId id="2147483678" r:id="rId23"/>
    <p:sldLayoutId id="2147483679" r:id="rId24"/>
    <p:sldLayoutId id="2147483672" r:id="rId25"/>
    <p:sldLayoutId id="2147483683" r:id="rId26"/>
    <p:sldLayoutId id="2147483675" r:id="rId27"/>
    <p:sldLayoutId id="2147483681" r:id="rId28"/>
    <p:sldLayoutId id="2147483682" r:id="rId29"/>
    <p:sldLayoutId id="2147483671" r:id="rId30"/>
    <p:sldLayoutId id="2147483677" r:id="rId3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theneighborhoodfinanceguy.com/"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odcasts.apple.com/us/podcast/the-financial-griot/id1584209184"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dqydj.com/sp-500-return-calculato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hyperlink" Target="http://www.portfoliovisualizer.com/" TargetMode="External"/><Relationship Id="rId4" Type="http://schemas.openxmlformats.org/officeDocument/2006/relationships/hyperlink" Target="https://m1.finance/nPUr5C6x20G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4.xml"/><Relationship Id="rId5" Type="http://schemas.openxmlformats.org/officeDocument/2006/relationships/hyperlink" Target="https://www.scribbr.com/working-with-sources/boolean-operators/" TargetMode="Externa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theneighborhoodfinanceguy.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2.jfif"/><Relationship Id="rId1" Type="http://schemas.openxmlformats.org/officeDocument/2006/relationships/slideLayout" Target="../slideLayouts/slideLayout15.xml"/><Relationship Id="rId6" Type="http://schemas.openxmlformats.org/officeDocument/2006/relationships/hyperlink" Target="https://www.fncalculator.com/financialcalculator?type=tvmCalculator" TargetMode="External"/><Relationship Id="rId5" Type="http://schemas.openxmlformats.org/officeDocument/2006/relationships/hyperlink" Target="https://www.calculator.net/investment-calculator.html" TargetMode="External"/><Relationship Id="rId4" Type="http://schemas.openxmlformats.org/officeDocument/2006/relationships/hyperlink" Target="http://www.bankrate.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hyperlink" Target="https://podcasts.apple.com/us/podcast/the-financial-griot/id1584209184" TargetMode="External"/><Relationship Id="rId2" Type="http://schemas.openxmlformats.org/officeDocument/2006/relationships/image" Target="../media/image5.gi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theneighborhoodfinanceguy.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hyperlink" Target="https://www.investopedia.com/terms/m/middleman.asp"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hyperlink" Target="https://m1.finance/SYdqDJ2SyADC" TargetMode="External"/><Relationship Id="rId5" Type="http://schemas.openxmlformats.org/officeDocument/2006/relationships/hyperlink" Target="http://www.fidelity.com/" TargetMode="External"/><Relationship Id="rId4" Type="http://schemas.openxmlformats.org/officeDocument/2006/relationships/hyperlink" Target="http://www.betterment.com/" TargetMode="External"/><Relationship Id="rId9" Type="http://schemas.openxmlformats.org/officeDocument/2006/relationships/hyperlink" Target="http://www.vanguard.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idelity.com/go/special-offer" TargetMode="External"/><Relationship Id="rId2" Type="http://schemas.openxmlformats.org/officeDocument/2006/relationships/image" Target="../media/image78.jfi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njaes.rutgers.edu/money/riskquiz/" TargetMode="External"/><Relationship Id="rId2" Type="http://schemas.openxmlformats.org/officeDocument/2006/relationships/image" Target="../media/image87.jpeg"/><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etf.com/" TargetMode="External"/><Relationship Id="rId2" Type="http://schemas.openxmlformats.org/officeDocument/2006/relationships/image" Target="../media/image96.jfif"/><Relationship Id="rId1" Type="http://schemas.openxmlformats.org/officeDocument/2006/relationships/slideLayout" Target="../slideLayouts/slideLayout15.xml"/><Relationship Id="rId6" Type="http://schemas.openxmlformats.org/officeDocument/2006/relationships/hyperlink" Target="http://www.thinkorswim.com/" TargetMode="External"/><Relationship Id="rId5" Type="http://schemas.openxmlformats.org/officeDocument/2006/relationships/hyperlink" Target="http://www.dividendwatch.com/" TargetMode="External"/><Relationship Id="rId4" Type="http://schemas.openxmlformats.org/officeDocument/2006/relationships/hyperlink" Target="http://www.portfoliovisualizer.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hyperlink" Target="https://smartasset.com/investing/inflation-calculator"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alletburst.com/tools/fire-calculato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jpg"/><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8" Type="http://schemas.openxmlformats.org/officeDocument/2006/relationships/hyperlink" Target="https://www.investopedia.com/terms/e/etf.asp" TargetMode="External"/><Relationship Id="rId13" Type="http://schemas.openxmlformats.org/officeDocument/2006/relationships/image" Target="../media/image108.png"/><Relationship Id="rId3" Type="http://schemas.openxmlformats.org/officeDocument/2006/relationships/hyperlink" Target="http://www.personalcapital.com/" TargetMode="External"/><Relationship Id="rId7" Type="http://schemas.openxmlformats.org/officeDocument/2006/relationships/hyperlink" Target="http://www.portfoliovisualizer.com/" TargetMode="External"/><Relationship Id="rId12" Type="http://schemas.openxmlformats.org/officeDocument/2006/relationships/hyperlink" Target="https://theneighborhoodfinanceguy.com/wealth-resources/" TargetMode="External"/><Relationship Id="rId2" Type="http://schemas.openxmlformats.org/officeDocument/2006/relationships/hyperlink" Target="http://www.mint.com/" TargetMode="External"/><Relationship Id="rId1" Type="http://schemas.openxmlformats.org/officeDocument/2006/relationships/slideLayout" Target="../slideLayouts/slideLayout7.xml"/><Relationship Id="rId6" Type="http://schemas.openxmlformats.org/officeDocument/2006/relationships/hyperlink" Target="https://www.vertex42.com/Calculators/debt-reduction-calculator.html" TargetMode="External"/><Relationship Id="rId11" Type="http://schemas.openxmlformats.org/officeDocument/2006/relationships/hyperlink" Target="https://theneighborhoodfinanceguy.com/net-max-financial-plans/" TargetMode="External"/><Relationship Id="rId5" Type="http://schemas.openxmlformats.org/officeDocument/2006/relationships/hyperlink" Target="http://www.bankrate.com/" TargetMode="External"/><Relationship Id="rId10" Type="http://schemas.openxmlformats.org/officeDocument/2006/relationships/hyperlink" Target="https://www.investopedia.com/terms/b/broker.asp" TargetMode="External"/><Relationship Id="rId4" Type="http://schemas.openxmlformats.org/officeDocument/2006/relationships/hyperlink" Target="http://www.ssa.gov/" TargetMode="External"/><Relationship Id="rId9" Type="http://schemas.openxmlformats.org/officeDocument/2006/relationships/hyperlink" Target="http://www.etf.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amazon.com/shop/theneighborhoodfinanceguy" TargetMode="External"/><Relationship Id="rId1" Type="http://schemas.openxmlformats.org/officeDocument/2006/relationships/slideLayout" Target="../slideLayouts/slideLayout31.xml"/><Relationship Id="rId4" Type="http://schemas.openxmlformats.org/officeDocument/2006/relationships/image" Target="../media/image110.jpg"/></Relationships>
</file>

<file path=ppt/slides/_rels/slide5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hyperlink" Target="http://www.theneighborhoodfinanceguy.com/" TargetMode="External"/><Relationship Id="rId4" Type="http://schemas.openxmlformats.org/officeDocument/2006/relationships/image" Target="../media/image112.jpg"/></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hyperlink" Target="https://www.instagram.com/simply_dainty/" TargetMode="External"/><Relationship Id="rId4" Type="http://schemas.openxmlformats.org/officeDocument/2006/relationships/image" Target="../media/image115.png"/></Relationships>
</file>

<file path=ppt/slides/_rels/slide59.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8.jpg"/><Relationship Id="rId7"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hyperlink" Target="http://www.theneighborhoodfinanceguy.com/" TargetMode="External"/><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212" y="715164"/>
            <a:ext cx="11365024" cy="1814128"/>
          </a:xfrm>
        </p:spPr>
        <p:txBody>
          <a:bodyPr>
            <a:noAutofit/>
          </a:bodyPr>
          <a:lstStyle/>
          <a:p>
            <a:pPr algn="ctr"/>
            <a:r>
              <a:rPr lang="en-US" sz="13800" b="1" dirty="0">
                <a:effectLst>
                  <a:outerShdw blurRad="38100" dist="38100" dir="2700000" algn="tl">
                    <a:srgbClr val="000000">
                      <a:alpha val="43137"/>
                    </a:srgbClr>
                  </a:outerShdw>
                </a:effectLst>
              </a:rPr>
              <a:t>Investing 101</a:t>
            </a:r>
          </a:p>
        </p:txBody>
      </p:sp>
      <p:sp>
        <p:nvSpPr>
          <p:cNvPr id="3" name="Subtitle 2"/>
          <p:cNvSpPr>
            <a:spLocks noGrp="1"/>
          </p:cNvSpPr>
          <p:nvPr>
            <p:ph type="subTitle" idx="1"/>
          </p:nvPr>
        </p:nvSpPr>
        <p:spPr>
          <a:xfrm>
            <a:off x="2514688" y="4599432"/>
            <a:ext cx="4623816" cy="1925514"/>
          </a:xfrm>
        </p:spPr>
        <p:txBody>
          <a:bodyPr>
            <a:noAutofit/>
          </a:bodyPr>
          <a:lstStyle/>
          <a:p>
            <a:r>
              <a:rPr lang="en-US" sz="1400" dirty="0">
                <a:solidFill>
                  <a:schemeClr val="tx1"/>
                </a:solidFill>
              </a:rPr>
              <a:t>Presented by Lawrence Delva-Gonzalez</a:t>
            </a:r>
          </a:p>
          <a:p>
            <a:r>
              <a:rPr lang="en-US" sz="1400" dirty="0">
                <a:solidFill>
                  <a:schemeClr val="tx1"/>
                </a:solidFill>
              </a:rPr>
              <a:t>IG Handle: </a:t>
            </a:r>
            <a:r>
              <a:rPr lang="en-US" sz="1400" b="1" dirty="0">
                <a:solidFill>
                  <a:schemeClr val="tx1"/>
                </a:solidFill>
                <a:effectLst>
                  <a:outerShdw blurRad="38100" dist="38100" dir="2700000" algn="tl">
                    <a:srgbClr val="000000">
                      <a:alpha val="43137"/>
                    </a:srgbClr>
                  </a:outerShdw>
                </a:effectLst>
              </a:rPr>
              <a:t>@GQ_Accountant</a:t>
            </a:r>
            <a:endParaRPr lang="en-US" sz="1400" dirty="0">
              <a:solidFill>
                <a:schemeClr val="tx1"/>
              </a:solidFill>
            </a:endParaRPr>
          </a:p>
          <a:p>
            <a:r>
              <a:rPr lang="en-US" sz="1400" dirty="0">
                <a:solidFill>
                  <a:schemeClr val="tx1"/>
                </a:solidFill>
              </a:rPr>
              <a:t>and </a:t>
            </a:r>
            <a:r>
              <a:rPr lang="en-US" sz="1400" b="1" dirty="0">
                <a:solidFill>
                  <a:schemeClr val="tx1"/>
                </a:solidFill>
                <a:effectLst>
                  <a:outerShdw blurRad="38100" dist="38100" dir="2700000" algn="tl">
                    <a:srgbClr val="000000">
                      <a:alpha val="43137"/>
                    </a:srgbClr>
                  </a:outerShdw>
                </a:effectLst>
              </a:rPr>
              <a:t>@TheNeighborhoodFinanceGuy</a:t>
            </a:r>
          </a:p>
          <a:p>
            <a:r>
              <a:rPr lang="en-US" sz="1400" b="1" dirty="0">
                <a:solidFill>
                  <a:schemeClr val="tx1"/>
                </a:solidFill>
                <a:hlinkClick r:id="rId3"/>
              </a:rPr>
              <a:t>www.TheNeighborhoodFinanceGuy.com</a:t>
            </a:r>
            <a:endParaRPr lang="en-US" sz="1400" b="1" dirty="0">
              <a:solidFill>
                <a:schemeClr val="tx1"/>
              </a:solidFill>
            </a:endParaRPr>
          </a:p>
          <a:p>
            <a:endParaRPr lang="en-US" sz="1400" dirty="0"/>
          </a:p>
          <a:p>
            <a:r>
              <a:rPr lang="en-US" sz="1400"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56" y="2833473"/>
            <a:ext cx="9307224" cy="86689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5852" r="44321"/>
          <a:stretch/>
        </p:blipFill>
        <p:spPr>
          <a:xfrm>
            <a:off x="-1" y="3241964"/>
            <a:ext cx="2784765" cy="3616036"/>
          </a:xfrm>
          <a:prstGeom prst="rect">
            <a:avLst/>
          </a:prstGeom>
        </p:spPr>
      </p:pic>
      <p:sp>
        <p:nvSpPr>
          <p:cNvPr id="6" name="Title 1"/>
          <p:cNvSpPr txBox="1">
            <a:spLocks/>
          </p:cNvSpPr>
          <p:nvPr/>
        </p:nvSpPr>
        <p:spPr>
          <a:xfrm>
            <a:off x="6607127" y="4964874"/>
            <a:ext cx="4836210" cy="75937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1600" dirty="0">
                <a:solidFill>
                  <a:schemeClr val="tx1"/>
                </a:solidFill>
              </a:rPr>
              <a:t>Also on</a:t>
            </a:r>
          </a:p>
          <a:p>
            <a:pPr algn="ctr"/>
            <a:r>
              <a:rPr lang="en-US" sz="4000" b="1" dirty="0">
                <a:effectLst>
                  <a:outerShdw blurRad="38100" dist="38100" dir="2700000" algn="tl">
                    <a:srgbClr val="000000">
                      <a:alpha val="43137"/>
                    </a:srgbClr>
                  </a:outerShdw>
                </a:effectLst>
              </a:rPr>
              <a:t>The Financial Griot</a:t>
            </a:r>
          </a:p>
        </p:txBody>
      </p:sp>
      <p:pic>
        <p:nvPicPr>
          <p:cNvPr id="7" name="Picture 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7271" y="3793797"/>
            <a:ext cx="1255921" cy="1013195"/>
          </a:xfrm>
          <a:prstGeom prst="rect">
            <a:avLst/>
          </a:prstGeom>
        </p:spPr>
      </p:pic>
      <p:sp>
        <p:nvSpPr>
          <p:cNvPr id="8" name="Subtitle 2">
            <a:hlinkClick r:id="rId6"/>
          </p:cNvPr>
          <p:cNvSpPr txBox="1">
            <a:spLocks/>
          </p:cNvSpPr>
          <p:nvPr/>
        </p:nvSpPr>
        <p:spPr>
          <a:xfrm>
            <a:off x="7826876" y="5802436"/>
            <a:ext cx="2396709" cy="3335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1400" b="1" dirty="0">
                <a:solidFill>
                  <a:schemeClr val="tx1"/>
                </a:solidFill>
                <a:hlinkClick r:id="rId6"/>
              </a:rPr>
              <a:t>Listen Here</a:t>
            </a:r>
            <a:endParaRPr lang="en-US" sz="1400" b="1" dirty="0">
              <a:solidFill>
                <a:schemeClr val="tx1"/>
              </a:solidFill>
            </a:endParaRPr>
          </a:p>
        </p:txBody>
      </p:sp>
    </p:spTree>
    <p:extLst>
      <p:ext uri="{BB962C8B-B14F-4D97-AF65-F5344CB8AC3E}">
        <p14:creationId xmlns:p14="http://schemas.microsoft.com/office/powerpoint/2010/main" val="416986711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rcRect/>
          <a:stretch/>
        </p:blipFill>
        <p:spPr>
          <a:xfrm>
            <a:off x="4871258" y="1244470"/>
            <a:ext cx="7249383" cy="35435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19" y="922523"/>
            <a:ext cx="4472620" cy="225941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819" y="4313663"/>
            <a:ext cx="4438566" cy="2228453"/>
          </a:xfrm>
          <a:prstGeom prst="rect">
            <a:avLst/>
          </a:prstGeom>
        </p:spPr>
      </p:pic>
      <p:sp>
        <p:nvSpPr>
          <p:cNvPr id="5" name="Title 1">
            <a:extLst>
              <a:ext uri="{FF2B5EF4-FFF2-40B4-BE49-F238E27FC236}">
                <a16:creationId xmlns:a16="http://schemas.microsoft.com/office/drawing/2014/main" id="{14801ABD-7339-4C70-82A3-696BE8EF14DF}"/>
              </a:ext>
            </a:extLst>
          </p:cNvPr>
          <p:cNvSpPr txBox="1">
            <a:spLocks/>
          </p:cNvSpPr>
          <p:nvPr/>
        </p:nvSpPr>
        <p:spPr>
          <a:xfrm>
            <a:off x="139931" y="201145"/>
            <a:ext cx="8717741"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chemeClr val="tx1"/>
                </a:solidFill>
                <a:effectLst>
                  <a:outerShdw blurRad="38100" dist="38100" dir="2700000" algn="tl">
                    <a:srgbClr val="000000">
                      <a:alpha val="43137"/>
                    </a:srgbClr>
                  </a:outerShdw>
                </a:effectLst>
              </a:rPr>
              <a:t>Downturns should be expected</a:t>
            </a:r>
            <a:endParaRPr lang="en-US" sz="1400" dirty="0">
              <a:solidFill>
                <a:schemeClr val="tx1"/>
              </a:solidFill>
            </a:endParaRPr>
          </a:p>
        </p:txBody>
      </p:sp>
      <p:sp>
        <p:nvSpPr>
          <p:cNvPr id="6" name="Title 1">
            <a:extLst>
              <a:ext uri="{FF2B5EF4-FFF2-40B4-BE49-F238E27FC236}">
                <a16:creationId xmlns:a16="http://schemas.microsoft.com/office/drawing/2014/main" id="{14801ABD-7339-4C70-82A3-696BE8EF14DF}"/>
              </a:ext>
            </a:extLst>
          </p:cNvPr>
          <p:cNvSpPr txBox="1">
            <a:spLocks/>
          </p:cNvSpPr>
          <p:nvPr/>
        </p:nvSpPr>
        <p:spPr>
          <a:xfrm>
            <a:off x="6706479" y="4742186"/>
            <a:ext cx="5224702" cy="99473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r"/>
            <a:r>
              <a:rPr lang="en-US" sz="7200" dirty="0">
                <a:solidFill>
                  <a:schemeClr val="accent5">
                    <a:lumMod val="50000"/>
                  </a:schemeClr>
                </a:solidFill>
                <a:effectLst>
                  <a:outerShdw blurRad="38100" dist="38100" dir="2700000" algn="tl">
                    <a:srgbClr val="000000">
                      <a:alpha val="43137"/>
                    </a:srgbClr>
                  </a:outerShdw>
                </a:effectLst>
              </a:rPr>
              <a:t>+ $500,000</a:t>
            </a:r>
            <a:endParaRPr lang="en-US" sz="2800" dirty="0">
              <a:solidFill>
                <a:schemeClr val="accent5">
                  <a:lumMod val="50000"/>
                </a:schemeClr>
              </a:solidFill>
            </a:endParaRPr>
          </a:p>
        </p:txBody>
      </p:sp>
      <p:sp>
        <p:nvSpPr>
          <p:cNvPr id="7" name="Title 1">
            <a:extLst>
              <a:ext uri="{FF2B5EF4-FFF2-40B4-BE49-F238E27FC236}">
                <a16:creationId xmlns:a16="http://schemas.microsoft.com/office/drawing/2014/main" id="{14801ABD-7339-4C70-82A3-696BE8EF14DF}"/>
              </a:ext>
            </a:extLst>
          </p:cNvPr>
          <p:cNvSpPr txBox="1">
            <a:spLocks/>
          </p:cNvSpPr>
          <p:nvPr/>
        </p:nvSpPr>
        <p:spPr>
          <a:xfrm>
            <a:off x="2392681" y="3247539"/>
            <a:ext cx="2478577"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rgbClr val="FF0000"/>
                </a:solidFill>
                <a:effectLst>
                  <a:outerShdw blurRad="38100" dist="38100" dir="2700000" algn="tl">
                    <a:srgbClr val="000000">
                      <a:alpha val="43137"/>
                    </a:srgbClr>
                  </a:outerShdw>
                </a:effectLst>
              </a:rPr>
              <a:t>- $50,000</a:t>
            </a:r>
            <a:endParaRPr lang="en-US" sz="1400" dirty="0">
              <a:solidFill>
                <a:srgbClr val="FF0000"/>
              </a:solidFill>
            </a:endParaRPr>
          </a:p>
        </p:txBody>
      </p:sp>
      <p:sp>
        <p:nvSpPr>
          <p:cNvPr id="9" name="Oval 8"/>
          <p:cNvSpPr/>
          <p:nvPr/>
        </p:nvSpPr>
        <p:spPr>
          <a:xfrm>
            <a:off x="3208713" y="5527964"/>
            <a:ext cx="1105592" cy="11139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3" idx="2"/>
          </p:cNvCxnSpPr>
          <p:nvPr/>
        </p:nvCxnSpPr>
        <p:spPr>
          <a:xfrm>
            <a:off x="2497129" y="3181935"/>
            <a:ext cx="1041599" cy="2346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054889" y="4097801"/>
            <a:ext cx="471055" cy="393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9" idx="7"/>
            <a:endCxn id="13" idx="3"/>
          </p:cNvCxnSpPr>
          <p:nvPr/>
        </p:nvCxnSpPr>
        <p:spPr>
          <a:xfrm flipV="1">
            <a:off x="4152395" y="4433611"/>
            <a:ext cx="971478" cy="12574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9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rcRect/>
          <a:stretch/>
        </p:blipFill>
        <p:spPr>
          <a:xfrm>
            <a:off x="3858288" y="895149"/>
            <a:ext cx="7932806" cy="536452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86" y="101465"/>
            <a:ext cx="3572416" cy="3572416"/>
          </a:xfrm>
          <a:prstGeom prst="rect">
            <a:avLst/>
          </a:prstGeom>
        </p:spPr>
      </p:pic>
      <p:sp>
        <p:nvSpPr>
          <p:cNvPr id="8" name="Title 3">
            <a:extLst>
              <a:ext uri="{FF2B5EF4-FFF2-40B4-BE49-F238E27FC236}">
                <a16:creationId xmlns:a16="http://schemas.microsoft.com/office/drawing/2014/main" id="{566F62C9-A1BC-DD47-B0A8-8EF9838D62BB}"/>
              </a:ext>
            </a:extLst>
          </p:cNvPr>
          <p:cNvSpPr txBox="1">
            <a:spLocks/>
          </p:cNvSpPr>
          <p:nvPr/>
        </p:nvSpPr>
        <p:spPr>
          <a:xfrm rot="5400000">
            <a:off x="6808272" y="-2848519"/>
            <a:ext cx="699333" cy="6599301"/>
          </a:xfrm>
          <a:prstGeom prst="rect">
            <a:avLst/>
          </a:prstGeom>
        </p:spPr>
        <p:txBody>
          <a:bodyPr vert="vert270"/>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000" dirty="0">
                <a:solidFill>
                  <a:srgbClr val="FF0000"/>
                </a:solidFill>
              </a:rPr>
              <a:t>Website Recommendations </a:t>
            </a:r>
            <a:r>
              <a:rPr lang="en-US" sz="2000" dirty="0">
                <a:solidFill>
                  <a:prstClr val="black"/>
                </a:solidFill>
              </a:rPr>
              <a:t>– Yahoo Finance or Google Finance</a:t>
            </a:r>
          </a:p>
          <a:p>
            <a:r>
              <a:rPr lang="en-US" sz="2000" dirty="0">
                <a:solidFill>
                  <a:prstClr val="black"/>
                </a:solidFill>
              </a:rPr>
              <a:t>Click here for the </a:t>
            </a:r>
            <a:r>
              <a:rPr lang="en-US" sz="2000" dirty="0">
                <a:solidFill>
                  <a:prstClr val="black"/>
                </a:solidFill>
                <a:hlinkClick r:id="rId3"/>
              </a:rPr>
              <a:t>S&amp;P500 Performance Calculator</a:t>
            </a:r>
            <a:endParaRPr lang="en-US" sz="2800" dirty="0"/>
          </a:p>
        </p:txBody>
      </p:sp>
    </p:spTree>
    <p:extLst>
      <p:ext uri="{BB962C8B-B14F-4D97-AF65-F5344CB8AC3E}">
        <p14:creationId xmlns:p14="http://schemas.microsoft.com/office/powerpoint/2010/main" val="386429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73F8B2-DB32-7238-2E24-3FB3893245E5}"/>
            </a:ext>
          </a:extLst>
        </p:cNvPr>
        <p:cNvGrpSpPr/>
        <p:nvPr/>
      </p:nvGrpSpPr>
      <p:grpSpPr>
        <a:xfrm>
          <a:off x="0" y="0"/>
          <a:ext cx="0" cy="0"/>
          <a:chOff x="0" y="0"/>
          <a:chExt cx="0" cy="0"/>
        </a:xfrm>
      </p:grpSpPr>
      <p:pic>
        <p:nvPicPr>
          <p:cNvPr id="4" name="Picture 3" descr="Graphical user interface, chart&#10;&#10;AI-generated content may be incorrect.">
            <a:extLst>
              <a:ext uri="{FF2B5EF4-FFF2-40B4-BE49-F238E27FC236}">
                <a16:creationId xmlns:a16="http://schemas.microsoft.com/office/drawing/2014/main" id="{3CD26696-2184-B5BA-96F5-90BB1C5A2425}"/>
              </a:ext>
            </a:extLst>
          </p:cNvPr>
          <p:cNvPicPr>
            <a:picLocks noChangeAspect="1"/>
          </p:cNvPicPr>
          <p:nvPr/>
        </p:nvPicPr>
        <p:blipFill>
          <a:blip r:embed="rId3"/>
          <a:stretch>
            <a:fillRect/>
          </a:stretch>
        </p:blipFill>
        <p:spPr>
          <a:xfrm>
            <a:off x="4766693" y="1506151"/>
            <a:ext cx="7111165" cy="3768916"/>
          </a:xfrm>
          <a:prstGeom prst="rect">
            <a:avLst/>
          </a:prstGeom>
        </p:spPr>
      </p:pic>
      <p:cxnSp>
        <p:nvCxnSpPr>
          <p:cNvPr id="29" name="Straight Connector 28">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Graphical user interface, chart&#10;&#10;AI-generated content may be incorrect.">
            <a:extLst>
              <a:ext uri="{FF2B5EF4-FFF2-40B4-BE49-F238E27FC236}">
                <a16:creationId xmlns:a16="http://schemas.microsoft.com/office/drawing/2014/main" id="{2F91B160-7DA8-90CB-1829-A3ED500A8B0E}"/>
              </a:ext>
            </a:extLst>
          </p:cNvPr>
          <p:cNvPicPr>
            <a:picLocks noChangeAspect="1"/>
          </p:cNvPicPr>
          <p:nvPr/>
        </p:nvPicPr>
        <p:blipFill>
          <a:blip r:embed="rId4"/>
          <a:stretch>
            <a:fillRect/>
          </a:stretch>
        </p:blipFill>
        <p:spPr>
          <a:xfrm>
            <a:off x="1262873" y="1182558"/>
            <a:ext cx="3279025" cy="1803463"/>
          </a:xfrm>
          <a:prstGeom prst="rect">
            <a:avLst/>
          </a:prstGeom>
        </p:spPr>
      </p:pic>
      <p:cxnSp>
        <p:nvCxnSpPr>
          <p:cNvPr id="38" name="Straight Connector 37">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Graphical user interface&#10;&#10;AI-generated content may be incorrect.">
            <a:extLst>
              <a:ext uri="{FF2B5EF4-FFF2-40B4-BE49-F238E27FC236}">
                <a16:creationId xmlns:a16="http://schemas.microsoft.com/office/drawing/2014/main" id="{22319BFE-0952-3A99-3C99-06FF9A03A8A6}"/>
              </a:ext>
            </a:extLst>
          </p:cNvPr>
          <p:cNvPicPr>
            <a:picLocks noChangeAspect="1"/>
          </p:cNvPicPr>
          <p:nvPr/>
        </p:nvPicPr>
        <p:blipFill>
          <a:blip r:embed="rId5"/>
          <a:stretch>
            <a:fillRect/>
          </a:stretch>
        </p:blipFill>
        <p:spPr>
          <a:xfrm>
            <a:off x="1262873" y="3569040"/>
            <a:ext cx="3166628" cy="1797061"/>
          </a:xfrm>
          <a:prstGeom prst="rect">
            <a:avLst/>
          </a:prstGeom>
        </p:spPr>
      </p:pic>
      <p:sp>
        <p:nvSpPr>
          <p:cNvPr id="9" name="Title 1">
            <a:extLst>
              <a:ext uri="{FF2B5EF4-FFF2-40B4-BE49-F238E27FC236}">
                <a16:creationId xmlns:a16="http://schemas.microsoft.com/office/drawing/2014/main" id="{72309914-98EC-CDE4-6F9C-0F6DCFA3149C}"/>
              </a:ext>
            </a:extLst>
          </p:cNvPr>
          <p:cNvSpPr txBox="1">
            <a:spLocks/>
          </p:cNvSpPr>
          <p:nvPr/>
        </p:nvSpPr>
        <p:spPr>
          <a:xfrm>
            <a:off x="2095953" y="331113"/>
            <a:ext cx="8717741"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chemeClr val="tx1"/>
                </a:solidFill>
                <a:effectLst>
                  <a:outerShdw blurRad="38100" dist="38100" dir="2700000" algn="tl">
                    <a:srgbClr val="000000">
                      <a:alpha val="43137"/>
                    </a:srgbClr>
                  </a:outerShdw>
                </a:effectLst>
              </a:rPr>
              <a:t>TNFG Portfolio Performance as of 8.22.25</a:t>
            </a:r>
            <a:endParaRPr lang="en-US" sz="1400" dirty="0">
              <a:solidFill>
                <a:schemeClr val="tx1"/>
              </a:solidFill>
            </a:endParaRPr>
          </a:p>
        </p:txBody>
      </p:sp>
      <p:sp>
        <p:nvSpPr>
          <p:cNvPr id="10" name="Title 1">
            <a:extLst>
              <a:ext uri="{FF2B5EF4-FFF2-40B4-BE49-F238E27FC236}">
                <a16:creationId xmlns:a16="http://schemas.microsoft.com/office/drawing/2014/main" id="{44DD4941-1229-86D6-7562-0DF1922A9C16}"/>
              </a:ext>
            </a:extLst>
          </p:cNvPr>
          <p:cNvSpPr txBox="1">
            <a:spLocks/>
          </p:cNvSpPr>
          <p:nvPr/>
        </p:nvSpPr>
        <p:spPr>
          <a:xfrm>
            <a:off x="1514477" y="2892693"/>
            <a:ext cx="2636521" cy="573829"/>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3600" dirty="0">
                <a:solidFill>
                  <a:schemeClr val="tx1"/>
                </a:solidFill>
                <a:effectLst>
                  <a:outerShdw blurRad="38100" dist="38100" dir="2700000" algn="tl">
                    <a:srgbClr val="000000">
                      <a:alpha val="43137"/>
                    </a:srgbClr>
                  </a:outerShdw>
                </a:effectLst>
              </a:rPr>
              <a:t>YTD +16.76%</a:t>
            </a:r>
            <a:endParaRPr lang="en-US" sz="1100" dirty="0">
              <a:solidFill>
                <a:schemeClr val="tx1"/>
              </a:solidFill>
            </a:endParaRPr>
          </a:p>
        </p:txBody>
      </p:sp>
      <p:sp>
        <p:nvSpPr>
          <p:cNvPr id="11" name="Title 1">
            <a:extLst>
              <a:ext uri="{FF2B5EF4-FFF2-40B4-BE49-F238E27FC236}">
                <a16:creationId xmlns:a16="http://schemas.microsoft.com/office/drawing/2014/main" id="{7EA0F45D-99FE-4AF2-E2CE-35AE2DF7E70B}"/>
              </a:ext>
            </a:extLst>
          </p:cNvPr>
          <p:cNvSpPr txBox="1">
            <a:spLocks/>
          </p:cNvSpPr>
          <p:nvPr/>
        </p:nvSpPr>
        <p:spPr>
          <a:xfrm>
            <a:off x="1584124" y="5366101"/>
            <a:ext cx="2636521" cy="53399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3600" dirty="0">
                <a:solidFill>
                  <a:srgbClr val="002060"/>
                </a:solidFill>
                <a:effectLst>
                  <a:outerShdw blurRad="38100" dist="38100" dir="2700000" algn="tl">
                    <a:srgbClr val="000000">
                      <a:alpha val="43137"/>
                    </a:srgbClr>
                  </a:outerShdw>
                </a:effectLst>
              </a:rPr>
              <a:t>1-Yr +25.94%</a:t>
            </a:r>
            <a:endParaRPr lang="en-US" sz="1100" dirty="0">
              <a:solidFill>
                <a:srgbClr val="002060"/>
              </a:solidFill>
            </a:endParaRPr>
          </a:p>
        </p:txBody>
      </p:sp>
      <p:sp>
        <p:nvSpPr>
          <p:cNvPr id="14" name="Title 1">
            <a:extLst>
              <a:ext uri="{FF2B5EF4-FFF2-40B4-BE49-F238E27FC236}">
                <a16:creationId xmlns:a16="http://schemas.microsoft.com/office/drawing/2014/main" id="{33E08CB5-B3EF-8372-20D7-40D9574D9315}"/>
              </a:ext>
            </a:extLst>
          </p:cNvPr>
          <p:cNvSpPr txBox="1">
            <a:spLocks/>
          </p:cNvSpPr>
          <p:nvPr/>
        </p:nvSpPr>
        <p:spPr>
          <a:xfrm>
            <a:off x="6213945" y="5251504"/>
            <a:ext cx="4393931" cy="53399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3600" dirty="0">
                <a:solidFill>
                  <a:srgbClr val="FF0000"/>
                </a:solidFill>
                <a:effectLst>
                  <a:outerShdw blurRad="38100" dist="38100" dir="2700000" algn="tl">
                    <a:srgbClr val="000000">
                      <a:alpha val="43137"/>
                    </a:srgbClr>
                  </a:outerShdw>
                </a:effectLst>
              </a:rPr>
              <a:t>8-Yr +627.52% or  78.44%</a:t>
            </a:r>
            <a:endParaRPr lang="en-US" sz="1100" dirty="0">
              <a:solidFill>
                <a:srgbClr val="FF0000"/>
              </a:solidFill>
            </a:endParaRPr>
          </a:p>
        </p:txBody>
      </p:sp>
      <p:pic>
        <p:nvPicPr>
          <p:cNvPr id="18" name="Picture 17" descr="A picture containing funnel chart&#10;&#10;AI-generated content may be incorrect.">
            <a:extLst>
              <a:ext uri="{FF2B5EF4-FFF2-40B4-BE49-F238E27FC236}">
                <a16:creationId xmlns:a16="http://schemas.microsoft.com/office/drawing/2014/main" id="{16EFF52A-BB21-5C82-F825-9CA1011F8489}"/>
              </a:ext>
            </a:extLst>
          </p:cNvPr>
          <p:cNvPicPr>
            <a:picLocks noChangeAspect="1"/>
          </p:cNvPicPr>
          <p:nvPr/>
        </p:nvPicPr>
        <p:blipFill>
          <a:blip r:embed="rId6"/>
          <a:stretch>
            <a:fillRect/>
          </a:stretch>
        </p:blipFill>
        <p:spPr>
          <a:xfrm>
            <a:off x="6096000" y="1312665"/>
            <a:ext cx="1388923" cy="771624"/>
          </a:xfrm>
          <a:prstGeom prst="rect">
            <a:avLst/>
          </a:prstGeom>
          <a:ln w="1905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139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326" y="200570"/>
            <a:ext cx="10956173" cy="6507801"/>
          </a:xfrm>
          <a:prstGeom prst="rect">
            <a:avLst/>
          </a:prstGeom>
        </p:spPr>
      </p:pic>
      <p:sp>
        <p:nvSpPr>
          <p:cNvPr id="3" name="Title 3">
            <a:extLst>
              <a:ext uri="{FF2B5EF4-FFF2-40B4-BE49-F238E27FC236}">
                <a16:creationId xmlns:a16="http://schemas.microsoft.com/office/drawing/2014/main" id="{566F62C9-A1BC-DD47-B0A8-8EF9838D62BB}"/>
              </a:ext>
            </a:extLst>
          </p:cNvPr>
          <p:cNvSpPr txBox="1">
            <a:spLocks/>
          </p:cNvSpPr>
          <p:nvPr/>
        </p:nvSpPr>
        <p:spPr>
          <a:xfrm>
            <a:off x="250598" y="640080"/>
            <a:ext cx="1220755" cy="5158060"/>
          </a:xfrm>
          <a:prstGeom prst="rect">
            <a:avLst/>
          </a:prstGeom>
        </p:spPr>
        <p:txBody>
          <a:bodyPr vert="vert270"/>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600" dirty="0">
                <a:solidFill>
                  <a:prstClr val="black"/>
                </a:solidFill>
              </a:rPr>
              <a:t>Is The Market Empty, </a:t>
            </a:r>
          </a:p>
          <a:p>
            <a:r>
              <a:rPr lang="en-US" sz="3600" dirty="0">
                <a:solidFill>
                  <a:prstClr val="black"/>
                </a:solidFill>
              </a:rPr>
              <a:t>Is it Half Full or Half?</a:t>
            </a:r>
            <a:endParaRPr lang="en-US" dirty="0"/>
          </a:p>
        </p:txBody>
      </p:sp>
      <p:cxnSp>
        <p:nvCxnSpPr>
          <p:cNvPr id="5" name="Straight Arrow Connector 4"/>
          <p:cNvCxnSpPr/>
          <p:nvPr/>
        </p:nvCxnSpPr>
        <p:spPr>
          <a:xfrm flipH="1" flipV="1">
            <a:off x="10349345" y="2078183"/>
            <a:ext cx="365760" cy="88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661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AAECBA1-D496-2AA1-5A58-39F440C5121A}"/>
              </a:ext>
            </a:extLst>
          </p:cNvPr>
          <p:cNvSpPr>
            <a:spLocks noGrp="1"/>
          </p:cNvSpPr>
          <p:nvPr>
            <p:ph type="title"/>
          </p:nvPr>
        </p:nvSpPr>
        <p:spPr>
          <a:xfrm>
            <a:off x="492370" y="516835"/>
            <a:ext cx="3084844" cy="5772840"/>
          </a:xfrm>
        </p:spPr>
        <p:txBody>
          <a:bodyPr anchor="ctr">
            <a:normAutofit/>
          </a:bodyPr>
          <a:lstStyle/>
          <a:p>
            <a:r>
              <a:rPr lang="en-US" sz="3600" b="1" dirty="0">
                <a:solidFill>
                  <a:srgbClr val="FFFFFF"/>
                </a:solidFill>
              </a:rPr>
              <a:t>The Questions?</a:t>
            </a: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280F382-2409-BDAF-7B31-C1237652EFE4}"/>
              </a:ext>
            </a:extLst>
          </p:cNvPr>
          <p:cNvGraphicFramePr>
            <a:graphicFrameLocks noGrp="1"/>
          </p:cNvGraphicFramePr>
          <p:nvPr>
            <p:ph idx="1"/>
            <p:extLst>
              <p:ext uri="{D42A27DB-BD31-4B8C-83A1-F6EECF244321}">
                <p14:modId xmlns:p14="http://schemas.microsoft.com/office/powerpoint/2010/main" val="103539307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707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9603" y="270451"/>
            <a:ext cx="9250636" cy="818285"/>
          </a:xfrm>
        </p:spPr>
        <p:txBody>
          <a:bodyPr>
            <a:normAutofit/>
          </a:bodyPr>
          <a:lstStyle/>
          <a:p>
            <a:r>
              <a:rPr lang="en-US" dirty="0">
                <a:effectLst>
                  <a:outerShdw blurRad="38100" dist="38100" dir="2700000" algn="tl">
                    <a:srgbClr val="000000">
                      <a:alpha val="43137"/>
                    </a:srgbClr>
                  </a:outerShdw>
                </a:effectLst>
              </a:rPr>
              <a:t>I’m not Going to hold you but…</a:t>
            </a:r>
          </a:p>
        </p:txBody>
      </p:sp>
      <p:sp>
        <p:nvSpPr>
          <p:cNvPr id="7" name="Text Placeholder 6"/>
          <p:cNvSpPr>
            <a:spLocks noGrp="1"/>
          </p:cNvSpPr>
          <p:nvPr>
            <p:ph type="body" sz="quarter" idx="11"/>
          </p:nvPr>
        </p:nvSpPr>
        <p:spPr>
          <a:xfrm>
            <a:off x="595327" y="1607419"/>
            <a:ext cx="8856681" cy="4880008"/>
          </a:xfrm>
        </p:spPr>
        <p:txBody>
          <a:bodyPr>
            <a:noAutofit/>
          </a:bodyPr>
          <a:lstStyle/>
          <a:p>
            <a:pPr marL="457200" indent="-457200">
              <a:buFont typeface="+mj-lt"/>
              <a:buAutoNum type="arabicPeriod"/>
            </a:pPr>
            <a:r>
              <a:rPr lang="en-US" sz="2000" dirty="0">
                <a:solidFill>
                  <a:schemeClr val="tx1"/>
                </a:solidFill>
              </a:rPr>
              <a:t>If you don’t now your monthly/annual income and your monthly/annual expenses… </a:t>
            </a:r>
            <a:r>
              <a:rPr lang="en-US" sz="2000" b="1" dirty="0">
                <a:solidFill>
                  <a:schemeClr val="tx1"/>
                </a:solidFill>
              </a:rPr>
              <a:t>Please stop now!</a:t>
            </a:r>
          </a:p>
          <a:p>
            <a:pPr marL="457200" indent="-457200">
              <a:buFont typeface="+mj-lt"/>
              <a:buAutoNum type="arabicPeriod"/>
            </a:pPr>
            <a:r>
              <a:rPr lang="en-US" sz="2000" dirty="0">
                <a:solidFill>
                  <a:schemeClr val="tx1"/>
                </a:solidFill>
              </a:rPr>
              <a:t>There are Levels!</a:t>
            </a:r>
          </a:p>
          <a:p>
            <a:pPr marL="749808" lvl="1" indent="-457200"/>
            <a:r>
              <a:rPr lang="en-US" sz="1900" dirty="0">
                <a:solidFill>
                  <a:schemeClr val="tx1"/>
                </a:solidFill>
              </a:rPr>
              <a:t>Beginner – I don’t know what the heck is happening with life. But I want to try. Take the Match ASAP.</a:t>
            </a:r>
          </a:p>
          <a:p>
            <a:pPr marL="749808" lvl="1" indent="-457200"/>
            <a:r>
              <a:rPr lang="en-US" sz="1900" dirty="0">
                <a:solidFill>
                  <a:schemeClr val="tx1"/>
                </a:solidFill>
              </a:rPr>
              <a:t>Mid - I’m confused so give me the super basic. Index and Chill.</a:t>
            </a:r>
          </a:p>
          <a:p>
            <a:pPr marL="749808" lvl="1" indent="-457200"/>
            <a:r>
              <a:rPr lang="en-US" sz="1900" dirty="0">
                <a:solidFill>
                  <a:schemeClr val="tx1"/>
                </a:solidFill>
              </a:rPr>
              <a:t>Wanna Be - I’m super smart and want to start gambling. I think I’m Warren Buffet v2025. I’m special… Quantitative Analysis and I’m ready to lose it all?</a:t>
            </a:r>
          </a:p>
          <a:p>
            <a:pPr marL="749808" lvl="1" indent="-457200"/>
            <a:r>
              <a:rPr lang="en-US" sz="1900" dirty="0">
                <a:solidFill>
                  <a:schemeClr val="tx1"/>
                </a:solidFill>
              </a:rPr>
              <a:t>F.I.R.E.D. Up? - I’m just trying to be Rich and Retire. Max to reduce Tax and Grow My Wealth.</a:t>
            </a:r>
          </a:p>
        </p:txBody>
      </p:sp>
      <p:sp>
        <p:nvSpPr>
          <p:cNvPr id="8" name="Text Placeholder 7"/>
          <p:cNvSpPr>
            <a:spLocks noGrp="1"/>
          </p:cNvSpPr>
          <p:nvPr>
            <p:ph type="body" sz="quarter" idx="12"/>
          </p:nvPr>
        </p:nvSpPr>
        <p:spPr>
          <a:xfrm>
            <a:off x="595328" y="1088736"/>
            <a:ext cx="3359060" cy="340073"/>
          </a:xfrm>
        </p:spPr>
        <p:txBody>
          <a:bodyPr/>
          <a:lstStyle/>
          <a:p>
            <a:r>
              <a:rPr lang="en-US" dirty="0"/>
              <a:t>Hard Truths</a:t>
            </a:r>
          </a:p>
        </p:txBody>
      </p:sp>
      <p:pic>
        <p:nvPicPr>
          <p:cNvPr id="6" name="Content Placeholder 5" descr="A picture containing text&#10;&#10;AI-generated content may be incorrect.">
            <a:extLst>
              <a:ext uri="{FF2B5EF4-FFF2-40B4-BE49-F238E27FC236}">
                <a16:creationId xmlns:a16="http://schemas.microsoft.com/office/drawing/2014/main" id="{AFBA91CA-8C92-6A3C-1DFE-96617806FC1F}"/>
              </a:ext>
            </a:extLst>
          </p:cNvPr>
          <p:cNvPicPr>
            <a:picLocks noGrp="1" noChangeAspect="1"/>
          </p:cNvPicPr>
          <p:nvPr>
            <p:ph sz="quarter" idx="10"/>
          </p:nvPr>
        </p:nvPicPr>
        <p:blipFill>
          <a:blip r:embed="rId3"/>
          <a:stretch>
            <a:fillRect/>
          </a:stretch>
        </p:blipFill>
        <p:spPr>
          <a:xfrm>
            <a:off x="8833141" y="679593"/>
            <a:ext cx="3184908" cy="2322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763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2293-984E-62E9-3048-BC9A15E153E8}"/>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77F5C0F-681F-D58A-2DCF-0B220B35976B}"/>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096000" y="1258772"/>
            <a:ext cx="4762500" cy="2374541"/>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8F13EBB2-C543-44D6-530F-B603799CC5CB}"/>
              </a:ext>
            </a:extLst>
          </p:cNvPr>
          <p:cNvSpPr>
            <a:spLocks noGrp="1"/>
          </p:cNvSpPr>
          <p:nvPr>
            <p:ph type="title"/>
          </p:nvPr>
        </p:nvSpPr>
        <p:spPr>
          <a:xfrm>
            <a:off x="509603" y="270451"/>
            <a:ext cx="9250636" cy="818285"/>
          </a:xfrm>
        </p:spPr>
        <p:txBody>
          <a:bodyPr>
            <a:normAutofit/>
          </a:bodyPr>
          <a:lstStyle/>
          <a:p>
            <a:r>
              <a:rPr lang="en-US" dirty="0">
                <a:effectLst>
                  <a:outerShdw blurRad="38100" dist="38100" dir="2700000" algn="tl">
                    <a:srgbClr val="000000">
                      <a:alpha val="43137"/>
                    </a:srgbClr>
                  </a:outerShdw>
                </a:effectLst>
              </a:rPr>
              <a:t>The Investment Special Outline</a:t>
            </a:r>
          </a:p>
        </p:txBody>
      </p:sp>
      <p:sp>
        <p:nvSpPr>
          <p:cNvPr id="7" name="Text Placeholder 6">
            <a:extLst>
              <a:ext uri="{FF2B5EF4-FFF2-40B4-BE49-F238E27FC236}">
                <a16:creationId xmlns:a16="http://schemas.microsoft.com/office/drawing/2014/main" id="{47EAEEFA-AB6C-0560-A7A9-5ADC2F3BC95D}"/>
              </a:ext>
            </a:extLst>
          </p:cNvPr>
          <p:cNvSpPr>
            <a:spLocks noGrp="1"/>
          </p:cNvSpPr>
          <p:nvPr>
            <p:ph type="body" sz="quarter" idx="11"/>
          </p:nvPr>
        </p:nvSpPr>
        <p:spPr>
          <a:xfrm>
            <a:off x="595328" y="1607419"/>
            <a:ext cx="6015022" cy="4774130"/>
          </a:xfrm>
        </p:spPr>
        <p:txBody>
          <a:bodyPr>
            <a:noAutofit/>
          </a:bodyPr>
          <a:lstStyle/>
          <a:p>
            <a:r>
              <a:rPr lang="en-US" sz="2000" dirty="0"/>
              <a:t>The Mkt. Vocabulary</a:t>
            </a:r>
          </a:p>
          <a:p>
            <a:r>
              <a:rPr lang="en-US" sz="2000" dirty="0"/>
              <a:t>Building Blocks</a:t>
            </a:r>
          </a:p>
          <a:p>
            <a:r>
              <a:rPr lang="en-US" sz="2000" dirty="0"/>
              <a:t>The Investment Process from beginning to end</a:t>
            </a:r>
          </a:p>
          <a:p>
            <a:r>
              <a:rPr lang="en-US" sz="2000" dirty="0">
                <a:solidFill>
                  <a:srgbClr val="FF0000"/>
                </a:solidFill>
              </a:rPr>
              <a:t>*Capital Gains Taxes, Tax Loss Harvesting, etc… </a:t>
            </a:r>
          </a:p>
          <a:p>
            <a:r>
              <a:rPr lang="en-US" sz="2000" dirty="0">
                <a:solidFill>
                  <a:schemeClr val="tx1"/>
                </a:solidFill>
              </a:rPr>
              <a:t>*How to build a portfolio</a:t>
            </a:r>
          </a:p>
          <a:p>
            <a:pPr lvl="1"/>
            <a:r>
              <a:rPr lang="en-US" sz="1400" i="1" dirty="0">
                <a:hlinkClick r:id="rId4"/>
              </a:rPr>
              <a:t>Million Dollar Portfolio</a:t>
            </a:r>
            <a:endParaRPr lang="en-US" sz="1400" i="1" dirty="0"/>
          </a:p>
          <a:p>
            <a:r>
              <a:rPr lang="en-US" sz="2000" dirty="0">
                <a:solidFill>
                  <a:srgbClr val="FF0000"/>
                </a:solidFill>
              </a:rPr>
              <a:t>*How to </a:t>
            </a:r>
            <a:r>
              <a:rPr lang="en-US" sz="2000" dirty="0">
                <a:solidFill>
                  <a:srgbClr val="FF0000"/>
                </a:solidFill>
                <a:hlinkClick r:id="rId5"/>
              </a:rPr>
              <a:t>test</a:t>
            </a:r>
            <a:r>
              <a:rPr lang="en-US" sz="2000" dirty="0">
                <a:solidFill>
                  <a:srgbClr val="FF0000"/>
                </a:solidFill>
              </a:rPr>
              <a:t> that portfolio</a:t>
            </a:r>
          </a:p>
        </p:txBody>
      </p:sp>
      <p:sp>
        <p:nvSpPr>
          <p:cNvPr id="8" name="Text Placeholder 7">
            <a:extLst>
              <a:ext uri="{FF2B5EF4-FFF2-40B4-BE49-F238E27FC236}">
                <a16:creationId xmlns:a16="http://schemas.microsoft.com/office/drawing/2014/main" id="{55B055A0-F341-69AA-9EE8-38A96E840679}"/>
              </a:ext>
            </a:extLst>
          </p:cNvPr>
          <p:cNvSpPr>
            <a:spLocks noGrp="1"/>
          </p:cNvSpPr>
          <p:nvPr>
            <p:ph type="body" sz="quarter" idx="12"/>
          </p:nvPr>
        </p:nvSpPr>
        <p:spPr>
          <a:xfrm>
            <a:off x="595328" y="1088736"/>
            <a:ext cx="3359060" cy="340073"/>
          </a:xfrm>
        </p:spPr>
        <p:txBody>
          <a:bodyPr/>
          <a:lstStyle/>
          <a:p>
            <a:r>
              <a:rPr lang="en-US" dirty="0"/>
              <a:t>There are levels to this!</a:t>
            </a:r>
          </a:p>
        </p:txBody>
      </p:sp>
      <p:pic>
        <p:nvPicPr>
          <p:cNvPr id="3" name="Picture 2" descr="A picture containing text, gambling house, person, room&#10;&#10;AI-generated content may be incorrect.">
            <a:extLst>
              <a:ext uri="{FF2B5EF4-FFF2-40B4-BE49-F238E27FC236}">
                <a16:creationId xmlns:a16="http://schemas.microsoft.com/office/drawing/2014/main" id="{E9D3B34E-6A58-A00A-6653-B6AB09B761EA}"/>
              </a:ext>
            </a:extLst>
          </p:cNvPr>
          <p:cNvPicPr>
            <a:picLocks noChangeAspect="1"/>
          </p:cNvPicPr>
          <p:nvPr/>
        </p:nvPicPr>
        <p:blipFill>
          <a:blip r:embed="rId6"/>
          <a:stretch>
            <a:fillRect/>
          </a:stretch>
        </p:blipFill>
        <p:spPr>
          <a:xfrm>
            <a:off x="7720652" y="4004109"/>
            <a:ext cx="3876020" cy="206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4681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3746" b="13746"/>
          <a:stretch>
            <a:fillRect/>
          </a:stretch>
        </p:blipFill>
        <p:spPr/>
      </p:pic>
      <p:sp>
        <p:nvSpPr>
          <p:cNvPr id="68" name="Rectangle 67" descr="White box">
            <a:extLst>
              <a:ext uri="{FF2B5EF4-FFF2-40B4-BE49-F238E27FC236}">
                <a16:creationId xmlns:a16="http://schemas.microsoft.com/office/drawing/2014/main" id="{25DEB875-B217-FA4B-891B-6996E72D1E67}"/>
              </a:ext>
            </a:extLst>
          </p:cNvPr>
          <p:cNvSpPr/>
          <p:nvPr/>
        </p:nvSpPr>
        <p:spPr>
          <a:xfrm>
            <a:off x="838200" y="2196885"/>
            <a:ext cx="5256721"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a:xfrm>
            <a:off x="1586585" y="2236746"/>
            <a:ext cx="4242611" cy="645001"/>
          </a:xfrm>
        </p:spPr>
        <p:txBody>
          <a:bodyPr>
            <a:normAutofit/>
          </a:bodyPr>
          <a:lstStyle/>
          <a:p>
            <a:r>
              <a:rPr lang="en-US" dirty="0"/>
              <a:t>Investment Terms</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883125" y="2911735"/>
            <a:ext cx="4888123" cy="3498301"/>
          </a:xfrm>
        </p:spPr>
        <p:txBody>
          <a:bodyPr>
            <a:noAutofit/>
          </a:bodyPr>
          <a:lstStyle/>
          <a:p>
            <a:pPr lvl="0"/>
            <a:r>
              <a:rPr lang="en-US" sz="1600" b="1" dirty="0"/>
              <a:t>Stock</a:t>
            </a:r>
            <a:r>
              <a:rPr lang="en-US" sz="1600" dirty="0"/>
              <a:t> – ownership in a company </a:t>
            </a:r>
          </a:p>
          <a:p>
            <a:pPr lvl="0"/>
            <a:r>
              <a:rPr lang="en-US" sz="1600" b="1" dirty="0"/>
              <a:t>Bond</a:t>
            </a:r>
            <a:r>
              <a:rPr lang="en-US" sz="1600" dirty="0"/>
              <a:t> – loan money to bond issuer (corporate or state/municipality) </a:t>
            </a:r>
          </a:p>
          <a:p>
            <a:pPr lvl="0"/>
            <a:r>
              <a:rPr lang="en-US" sz="1600" b="1" dirty="0"/>
              <a:t>Mutual Fund </a:t>
            </a:r>
            <a:r>
              <a:rPr lang="en-US" sz="1600" dirty="0"/>
              <a:t>– A diversified portfolio of stocks &amp;/or bonds (or other investments) vs. </a:t>
            </a:r>
            <a:r>
              <a:rPr lang="en-US" sz="1600" dirty="0">
                <a:solidFill>
                  <a:srgbClr val="FF0000"/>
                </a:solidFill>
              </a:rPr>
              <a:t>ETFs</a:t>
            </a:r>
          </a:p>
          <a:p>
            <a:pPr lvl="0"/>
            <a:r>
              <a:rPr lang="en-US" sz="1600" b="1" dirty="0"/>
              <a:t>Dividend</a:t>
            </a:r>
            <a:r>
              <a:rPr lang="en-US" sz="1600" dirty="0"/>
              <a:t> – a portion of a company’s earnings paid to stockholders </a:t>
            </a:r>
          </a:p>
          <a:p>
            <a:pPr lvl="0"/>
            <a:r>
              <a:rPr lang="en-US" sz="1600" b="1" dirty="0"/>
              <a:t>Capital Gain </a:t>
            </a:r>
            <a:r>
              <a:rPr lang="en-US" sz="1600" dirty="0"/>
              <a:t>(loss)–increase (decrease) in value of investment – occurs only when you actually sell </a:t>
            </a:r>
          </a:p>
          <a:p>
            <a:pPr lvl="0"/>
            <a:r>
              <a:rPr lang="en-US" sz="1600" b="1" dirty="0"/>
              <a:t>Rate of Return </a:t>
            </a:r>
            <a:r>
              <a:rPr lang="en-US" sz="1600" dirty="0"/>
              <a:t>(or Yield) –total return on investment expressed as a % of price</a:t>
            </a:r>
          </a:p>
        </p:txBody>
      </p:sp>
      <p:sp>
        <p:nvSpPr>
          <p:cNvPr id="69" name="Rectangle 68" descr="white box">
            <a:extLst>
              <a:ext uri="{FF2B5EF4-FFF2-40B4-BE49-F238E27FC236}">
                <a16:creationId xmlns:a16="http://schemas.microsoft.com/office/drawing/2014/main" id="{AFC511E3-2C5E-2C41-839C-CC2E16162740}"/>
              </a:ext>
            </a:extLst>
          </p:cNvPr>
          <p:cNvSpPr/>
          <p:nvPr/>
        </p:nvSpPr>
        <p:spPr>
          <a:xfrm>
            <a:off x="6606466" y="2149819"/>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a:xfrm>
            <a:off x="7467600" y="2175248"/>
            <a:ext cx="4400201" cy="645001"/>
          </a:xfrm>
        </p:spPr>
        <p:txBody>
          <a:bodyPr>
            <a:normAutofit/>
          </a:bodyPr>
          <a:lstStyle/>
          <a:p>
            <a:r>
              <a:rPr lang="en-US" dirty="0"/>
              <a:t>What’s Your Strategy?</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a:xfrm>
            <a:off x="6767823" y="2881747"/>
            <a:ext cx="4960682" cy="3620653"/>
          </a:xfrm>
        </p:spPr>
        <p:txBody>
          <a:bodyPr>
            <a:normAutofit/>
          </a:bodyPr>
          <a:lstStyle/>
          <a:p>
            <a:pPr lvl="0"/>
            <a:r>
              <a:rPr lang="en-US" sz="1800" b="1" dirty="0"/>
              <a:t>BUY and #HODL </a:t>
            </a:r>
            <a:r>
              <a:rPr lang="en-US" sz="1800" dirty="0"/>
              <a:t>anticipates long-term economic growth  </a:t>
            </a:r>
          </a:p>
          <a:p>
            <a:pPr lvl="0"/>
            <a:r>
              <a:rPr lang="en-US" sz="1800" b="1" dirty="0">
                <a:solidFill>
                  <a:srgbClr val="FF0000"/>
                </a:solidFill>
              </a:rPr>
              <a:t>Dollar-cost averaging </a:t>
            </a:r>
            <a:r>
              <a:rPr lang="en-US" sz="1800" dirty="0"/>
              <a:t>buys at “below average” costs – Invest same amount every month – Set up automatic deposit.</a:t>
            </a:r>
          </a:p>
          <a:p>
            <a:pPr lvl="0"/>
            <a:r>
              <a:rPr lang="en-US" sz="1800" b="1" dirty="0"/>
              <a:t>Portfolio diversification</a:t>
            </a:r>
            <a:r>
              <a:rPr lang="en-US" sz="1800" dirty="0"/>
              <a:t> </a:t>
            </a:r>
          </a:p>
          <a:p>
            <a:pPr lvl="1"/>
            <a:r>
              <a:rPr lang="en-US" sz="1600" dirty="0"/>
              <a:t>Reduces volatility</a:t>
            </a:r>
          </a:p>
          <a:p>
            <a:pPr lvl="0"/>
            <a:r>
              <a:rPr lang="en-US" sz="1800" b="1" dirty="0"/>
              <a:t>Asset allocation</a:t>
            </a:r>
            <a:r>
              <a:rPr lang="en-US" sz="1800" dirty="0"/>
              <a:t> </a:t>
            </a:r>
          </a:p>
          <a:p>
            <a:pPr lvl="1"/>
            <a:r>
              <a:rPr lang="en-US" sz="1600" dirty="0"/>
              <a:t>% to desired investment categories – Rebalance yearly to desired % </a:t>
            </a:r>
          </a:p>
          <a:p>
            <a:pPr lvl="2"/>
            <a:r>
              <a:rPr lang="en-US" sz="1400" b="1" dirty="0"/>
              <a:t>Rule of 120</a:t>
            </a:r>
            <a:r>
              <a:rPr lang="en-US" sz="1400" dirty="0"/>
              <a:t> i.e. 80% stocks/20% bonds</a:t>
            </a:r>
          </a:p>
        </p:txBody>
      </p:sp>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a:xfrm>
            <a:off x="770619" y="672780"/>
            <a:ext cx="10515600" cy="1325563"/>
          </a:xfrm>
        </p:spPr>
        <p:txBody>
          <a:bodyPr/>
          <a:lstStyle/>
          <a:p>
            <a:r>
              <a:rPr lang="en-US" dirty="0">
                <a:solidFill>
                  <a:schemeClr val="bg1"/>
                </a:solidFill>
                <a:effectLst>
                  <a:outerShdw blurRad="38100" dist="38100" dir="2700000" algn="tl">
                    <a:srgbClr val="000000">
                      <a:alpha val="43137"/>
                    </a:srgbClr>
                  </a:outerShdw>
                </a:effectLst>
              </a:rPr>
              <a:t>The Mkt Vocabulary</a:t>
            </a:r>
          </a:p>
        </p:txBody>
      </p:sp>
      <p:sp>
        <p:nvSpPr>
          <p:cNvPr id="70" name="Rectangle 69" descr="black accent box">
            <a:extLst>
              <a:ext uri="{FF2B5EF4-FFF2-40B4-BE49-F238E27FC236}">
                <a16:creationId xmlns:a16="http://schemas.microsoft.com/office/drawing/2014/main" id="{55268785-0FFD-9943-B7D3-0047B032A348}"/>
              </a:ext>
            </a:extLst>
          </p:cNvPr>
          <p:cNvSpPr/>
          <p:nvPr/>
        </p:nvSpPr>
        <p:spPr>
          <a:xfrm>
            <a:off x="883125" y="2275037"/>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id="{1BDEABA6-954B-B04B-AD3C-9791CCD27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476" y="2373956"/>
            <a:ext cx="322500" cy="322500"/>
          </a:xfrm>
          <a:prstGeom prst="rect">
            <a:avLst/>
          </a:prstGeom>
        </p:spPr>
      </p:pic>
      <p:sp>
        <p:nvSpPr>
          <p:cNvPr id="71" name="Rectangle 70" descr="black accent box">
            <a:extLst>
              <a:ext uri="{FF2B5EF4-FFF2-40B4-BE49-F238E27FC236}">
                <a16:creationId xmlns:a16="http://schemas.microsoft.com/office/drawing/2014/main" id="{9FBAC350-ACFC-494F-817D-DD1F63D2B8A8}"/>
              </a:ext>
            </a:extLst>
          </p:cNvPr>
          <p:cNvSpPr/>
          <p:nvPr/>
        </p:nvSpPr>
        <p:spPr>
          <a:xfrm>
            <a:off x="6767824" y="2215345"/>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id="{3F34C7F2-79E3-9A4F-8CF6-041586EEC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401" y="2319763"/>
            <a:ext cx="322500" cy="322500"/>
          </a:xfrm>
          <a:prstGeom prst="rect">
            <a:avLst/>
          </a:prstGeom>
        </p:spPr>
      </p:pic>
      <p:sp>
        <p:nvSpPr>
          <p:cNvPr id="14" name="Title 4"/>
          <p:cNvSpPr txBox="1">
            <a:spLocks/>
          </p:cNvSpPr>
          <p:nvPr/>
        </p:nvSpPr>
        <p:spPr>
          <a:xfrm>
            <a:off x="9165922" y="6093257"/>
            <a:ext cx="3022262" cy="818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solidFill>
                  <a:schemeClr val="bg1"/>
                </a:solidFill>
                <a:effectLst>
                  <a:outerShdw blurRad="38100" dist="38100" dir="2700000" algn="tl">
                    <a:srgbClr val="000000">
                      <a:alpha val="43137"/>
                    </a:srgbClr>
                  </a:outerShdw>
                </a:effectLst>
                <a:hlinkClick r:id="rId5"/>
              </a:rPr>
              <a:t>#BOOLEAN Search</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365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66F62C9-A1BC-DD47-B0A8-8EF9838D62BB}"/>
              </a:ext>
            </a:extLst>
          </p:cNvPr>
          <p:cNvSpPr txBox="1">
            <a:spLocks/>
          </p:cNvSpPr>
          <p:nvPr/>
        </p:nvSpPr>
        <p:spPr>
          <a:xfrm rot="21383830">
            <a:off x="95822" y="434659"/>
            <a:ext cx="4905758" cy="65369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effectLst>
                  <a:outerShdw blurRad="38100" dist="38100" dir="2700000" algn="tl">
                    <a:srgbClr val="000000">
                      <a:alpha val="43137"/>
                    </a:srgbClr>
                  </a:outerShdw>
                </a:effectLst>
              </a:rPr>
              <a:t>#FirstInvestments</a:t>
            </a:r>
            <a:endParaRPr lang="en-US"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8861">
            <a:off x="7158182" y="281166"/>
            <a:ext cx="4733636" cy="473363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rcRect/>
          <a:stretch/>
        </p:blipFill>
        <p:spPr>
          <a:xfrm rot="473838">
            <a:off x="2569703" y="2011052"/>
            <a:ext cx="4516582" cy="45165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56338">
            <a:off x="-97581" y="968514"/>
            <a:ext cx="2855120" cy="2855120"/>
          </a:xfrm>
          <a:prstGeom prst="rect">
            <a:avLst/>
          </a:prstGeom>
        </p:spPr>
      </p:pic>
    </p:spTree>
    <p:extLst>
      <p:ext uri="{BB962C8B-B14F-4D97-AF65-F5344CB8AC3E}">
        <p14:creationId xmlns:p14="http://schemas.microsoft.com/office/powerpoint/2010/main" val="4129996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2469E-0631-1443-9DAE-675603D432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B3C5AD-940C-39F8-05B1-0076F26DF23F}"/>
              </a:ext>
            </a:extLst>
          </p:cNvPr>
          <p:cNvSpPr>
            <a:spLocks noGrp="1"/>
          </p:cNvSpPr>
          <p:nvPr>
            <p:ph type="title"/>
          </p:nvPr>
        </p:nvSpPr>
        <p:spPr>
          <a:xfrm>
            <a:off x="509603" y="270451"/>
            <a:ext cx="9250636" cy="818285"/>
          </a:xfrm>
        </p:spPr>
        <p:txBody>
          <a:bodyPr>
            <a:normAutofit/>
          </a:bodyPr>
          <a:lstStyle/>
          <a:p>
            <a:r>
              <a:rPr lang="en-US" dirty="0">
                <a:solidFill>
                  <a:srgbClr val="FF0000"/>
                </a:solidFill>
                <a:effectLst>
                  <a:outerShdw blurRad="38100" dist="38100" dir="2700000" algn="tl">
                    <a:srgbClr val="000000">
                      <a:alpha val="43137"/>
                    </a:srgbClr>
                  </a:outerShdw>
                </a:effectLst>
              </a:rPr>
              <a:t>Just Copying Me Won’t Work</a:t>
            </a:r>
          </a:p>
        </p:txBody>
      </p:sp>
      <p:sp>
        <p:nvSpPr>
          <p:cNvPr id="7" name="Text Placeholder 6">
            <a:extLst>
              <a:ext uri="{FF2B5EF4-FFF2-40B4-BE49-F238E27FC236}">
                <a16:creationId xmlns:a16="http://schemas.microsoft.com/office/drawing/2014/main" id="{3DC3342C-245E-64CB-A675-90FE401466F2}"/>
              </a:ext>
            </a:extLst>
          </p:cNvPr>
          <p:cNvSpPr>
            <a:spLocks noGrp="1"/>
          </p:cNvSpPr>
          <p:nvPr>
            <p:ph type="body" sz="quarter" idx="11"/>
          </p:nvPr>
        </p:nvSpPr>
        <p:spPr>
          <a:xfrm>
            <a:off x="595327" y="1756979"/>
            <a:ext cx="5213289" cy="4012285"/>
          </a:xfrm>
        </p:spPr>
        <p:txBody>
          <a:bodyPr>
            <a:noAutofit/>
          </a:bodyPr>
          <a:lstStyle/>
          <a:p>
            <a:pPr marL="457200" indent="-457200">
              <a:buFont typeface="+mj-lt"/>
              <a:buAutoNum type="arabicPeriod"/>
            </a:pPr>
            <a:r>
              <a:rPr lang="en-US" sz="2000" dirty="0">
                <a:solidFill>
                  <a:schemeClr val="tx1"/>
                </a:solidFill>
              </a:rPr>
              <a:t>Majority of those gains are in the past. Investments stack upward. Let’s say you bought stock XYZ because you saw me talking about it in 2025 for $100 and it goes up to $110. That’s a 10% increase.</a:t>
            </a:r>
          </a:p>
          <a:p>
            <a:pPr marL="457200" indent="-457200">
              <a:buFont typeface="+mj-lt"/>
              <a:buAutoNum type="arabicPeriod"/>
            </a:pPr>
            <a:r>
              <a:rPr lang="en-US" sz="2000" dirty="0">
                <a:solidFill>
                  <a:schemeClr val="tx1">
                    <a:lumMod val="95000"/>
                    <a:lumOff val="5000"/>
                  </a:schemeClr>
                </a:solidFill>
              </a:rPr>
              <a:t>But I bought 20 shares at $50 in 2020 and 1 share at $100 in 2025. My 2020 shares would be up 120% and my one share is up 10%. </a:t>
            </a:r>
          </a:p>
        </p:txBody>
      </p:sp>
      <p:sp>
        <p:nvSpPr>
          <p:cNvPr id="8" name="Text Placeholder 7">
            <a:extLst>
              <a:ext uri="{FF2B5EF4-FFF2-40B4-BE49-F238E27FC236}">
                <a16:creationId xmlns:a16="http://schemas.microsoft.com/office/drawing/2014/main" id="{0176771B-D39D-BAED-C2D1-5FA19C29A422}"/>
              </a:ext>
            </a:extLst>
          </p:cNvPr>
          <p:cNvSpPr>
            <a:spLocks noGrp="1"/>
          </p:cNvSpPr>
          <p:nvPr>
            <p:ph type="body" sz="quarter" idx="12"/>
          </p:nvPr>
        </p:nvSpPr>
        <p:spPr>
          <a:xfrm>
            <a:off x="595328" y="1088736"/>
            <a:ext cx="3359060" cy="340073"/>
          </a:xfrm>
        </p:spPr>
        <p:txBody>
          <a:bodyPr/>
          <a:lstStyle/>
          <a:p>
            <a:r>
              <a:rPr lang="en-US" dirty="0"/>
              <a:t>That’s Not Investing Works</a:t>
            </a:r>
          </a:p>
        </p:txBody>
      </p:sp>
      <p:pic>
        <p:nvPicPr>
          <p:cNvPr id="6" name="Content Placeholder 5" descr="Person using calculator">
            <a:extLst>
              <a:ext uri="{FF2B5EF4-FFF2-40B4-BE49-F238E27FC236}">
                <a16:creationId xmlns:a16="http://schemas.microsoft.com/office/drawing/2014/main" id="{B44057FA-CFE1-73E6-AF06-BA728C509A15}"/>
              </a:ext>
            </a:extLst>
          </p:cNvPr>
          <p:cNvPicPr>
            <a:picLocks noGrp="1" noChangeAspect="1"/>
          </p:cNvPicPr>
          <p:nvPr>
            <p:ph sz="quarter" idx="10"/>
          </p:nvPr>
        </p:nvPicPr>
        <p:blipFill>
          <a:blip r:embed="rId3"/>
          <a:stretch>
            <a:fillRect/>
          </a:stretch>
        </p:blipFill>
        <p:spPr>
          <a:xfrm>
            <a:off x="6273792" y="1870190"/>
            <a:ext cx="5463503" cy="3642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771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723" b="4723"/>
          <a:stretch>
            <a:fillRect/>
          </a:stretch>
        </p:blipFill>
        <p:spPr/>
      </p:pic>
      <p:sp>
        <p:nvSpPr>
          <p:cNvPr id="3" name="Title 2"/>
          <p:cNvSpPr>
            <a:spLocks noGrp="1"/>
          </p:cNvSpPr>
          <p:nvPr>
            <p:ph type="title"/>
          </p:nvPr>
        </p:nvSpPr>
        <p:spPr>
          <a:xfrm>
            <a:off x="1368425" y="1459346"/>
            <a:ext cx="5522768" cy="2837568"/>
          </a:xfrm>
        </p:spPr>
        <p:txBody>
          <a:bodyPr>
            <a:noAutofit/>
          </a:bodyPr>
          <a:lstStyle/>
          <a:p>
            <a:r>
              <a:rPr lang="en-US" sz="6000" dirty="0"/>
              <a:t>TFG Promise</a:t>
            </a:r>
            <a:br>
              <a:rPr lang="en-US" sz="6000" dirty="0"/>
            </a:br>
            <a:r>
              <a:rPr lang="en-US" sz="6000" dirty="0"/>
              <a:t>and Ongoing Commitment</a:t>
            </a:r>
          </a:p>
        </p:txBody>
      </p:sp>
      <p:sp>
        <p:nvSpPr>
          <p:cNvPr id="4" name="Text Placeholder 5">
            <a:extLst>
              <a:ext uri="{FF2B5EF4-FFF2-40B4-BE49-F238E27FC236}">
                <a16:creationId xmlns:a16="http://schemas.microsoft.com/office/drawing/2014/main" id="{849EBC96-F2B6-43D3-A761-898E1D269BC3}"/>
              </a:ext>
            </a:extLst>
          </p:cNvPr>
          <p:cNvSpPr>
            <a:spLocks noGrp="1"/>
          </p:cNvSpPr>
          <p:nvPr>
            <p:ph type="body" idx="1"/>
          </p:nvPr>
        </p:nvSpPr>
        <p:spPr>
          <a:xfrm>
            <a:off x="1368425" y="4509841"/>
            <a:ext cx="4722712" cy="654488"/>
          </a:xfrm>
          <a:prstGeom prst="rect">
            <a:avLst/>
          </a:prstGeom>
        </p:spPr>
        <p:txBody>
          <a:bodyPr>
            <a:noAutofit/>
          </a:bodyPr>
          <a:lstStyle/>
          <a:p>
            <a:pPr marL="0" indent="0">
              <a:buNone/>
            </a:pPr>
            <a:r>
              <a:rPr lang="en-US" sz="1800" dirty="0"/>
              <a:t>For more information, </a:t>
            </a:r>
          </a:p>
          <a:p>
            <a:pPr marL="0" indent="0">
              <a:buNone/>
            </a:pPr>
            <a:r>
              <a:rPr lang="en-US" sz="1800" dirty="0">
                <a:solidFill>
                  <a:srgbClr val="FF0000"/>
                </a:solidFill>
                <a:hlinkClick r:id="rId4"/>
              </a:rPr>
              <a:t>TheNeighborhoodfinanceguy.com</a:t>
            </a:r>
            <a:endParaRPr lang="en-US" sz="1800" dirty="0">
              <a:solidFill>
                <a:srgbClr val="FF0000"/>
              </a:solidFill>
            </a:endParaRPr>
          </a:p>
        </p:txBody>
      </p:sp>
    </p:spTree>
    <p:extLst>
      <p:ext uri="{BB962C8B-B14F-4D97-AF65-F5344CB8AC3E}">
        <p14:creationId xmlns:p14="http://schemas.microsoft.com/office/powerpoint/2010/main" val="2078125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F5FC-9643-7ABF-A16A-44E90D68E2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BAF957-4C11-0FFD-3103-56D9F3B4729F}"/>
              </a:ext>
            </a:extLst>
          </p:cNvPr>
          <p:cNvSpPr>
            <a:spLocks noGrp="1"/>
          </p:cNvSpPr>
          <p:nvPr>
            <p:ph type="title"/>
          </p:nvPr>
        </p:nvSpPr>
        <p:spPr>
          <a:xfrm>
            <a:off x="509603" y="270451"/>
            <a:ext cx="9250636" cy="818285"/>
          </a:xfrm>
        </p:spPr>
        <p:txBody>
          <a:bodyPr>
            <a:normAutofit/>
          </a:bodyPr>
          <a:lstStyle/>
          <a:p>
            <a:r>
              <a:rPr lang="en-US" b="1" dirty="0">
                <a:solidFill>
                  <a:schemeClr val="tx1"/>
                </a:solidFill>
                <a:effectLst>
                  <a:outerShdw blurRad="38100" dist="38100" dir="2700000" algn="tl">
                    <a:srgbClr val="000000">
                      <a:alpha val="43137"/>
                    </a:srgbClr>
                  </a:outerShdw>
                </a:effectLst>
              </a:rPr>
              <a:t>How We Work?</a:t>
            </a:r>
          </a:p>
        </p:txBody>
      </p:sp>
      <p:sp>
        <p:nvSpPr>
          <p:cNvPr id="7" name="Text Placeholder 6">
            <a:extLst>
              <a:ext uri="{FF2B5EF4-FFF2-40B4-BE49-F238E27FC236}">
                <a16:creationId xmlns:a16="http://schemas.microsoft.com/office/drawing/2014/main" id="{6E90046F-929F-CC0A-8AE6-C634AE973962}"/>
              </a:ext>
            </a:extLst>
          </p:cNvPr>
          <p:cNvSpPr>
            <a:spLocks noGrp="1"/>
          </p:cNvSpPr>
          <p:nvPr>
            <p:ph type="body" sz="quarter" idx="11"/>
          </p:nvPr>
        </p:nvSpPr>
        <p:spPr>
          <a:xfrm>
            <a:off x="509603" y="1584960"/>
            <a:ext cx="11065450" cy="4810999"/>
          </a:xfrm>
        </p:spPr>
        <p:txBody>
          <a:bodyPr>
            <a:noAutofit/>
          </a:bodyPr>
          <a:lstStyle/>
          <a:p>
            <a:pPr marL="457200" indent="-457200">
              <a:buFont typeface="+mj-lt"/>
              <a:buAutoNum type="arabicPeriod"/>
            </a:pPr>
            <a:r>
              <a:rPr lang="en-US" sz="1900" dirty="0">
                <a:solidFill>
                  <a:schemeClr val="tx1">
                    <a:lumMod val="95000"/>
                    <a:lumOff val="5000"/>
                  </a:schemeClr>
                </a:solidFill>
              </a:rPr>
              <a:t>My wife and I have one bank account. Dual income with no kids. Even though we aren’t in high income industries, we are in higher than the national average area (NE) (+30%). No daycare costs does help (diff. $9k per year). We own a 2/2 condo which reduces our housing cost by $24k per year.</a:t>
            </a:r>
          </a:p>
          <a:p>
            <a:pPr marL="457200" indent="-457200">
              <a:buFont typeface="+mj-lt"/>
              <a:buAutoNum type="arabicPeriod"/>
            </a:pPr>
            <a:r>
              <a:rPr lang="en-US" sz="1900" dirty="0">
                <a:solidFill>
                  <a:schemeClr val="tx1">
                    <a:lumMod val="95000"/>
                    <a:lumOff val="5000"/>
                  </a:schemeClr>
                </a:solidFill>
              </a:rPr>
              <a:t>Taxes are higher however we invest most of our funds on the front end into our 401ks! Our taxes are reduced by around $10k annually while our investments are funding in 90/10 portfolios i.e. mutual funds (+9% avg.). We review the expense ratio (&lt;0.50% saving $300k) as well but that’s not a big determinant factor.</a:t>
            </a:r>
          </a:p>
          <a:p>
            <a:pPr marL="457200" indent="-457200">
              <a:buFont typeface="+mj-lt"/>
              <a:buAutoNum type="arabicPeriod"/>
            </a:pPr>
            <a:r>
              <a:rPr lang="en-US" sz="1900" dirty="0">
                <a:solidFill>
                  <a:schemeClr val="tx1">
                    <a:lumMod val="95000"/>
                    <a:lumOff val="5000"/>
                  </a:schemeClr>
                </a:solidFill>
              </a:rPr>
              <a:t>We max out ROTH IRAs at $7K due to traditional IRA income phase out limits for married (&gt; $146k in 2025) and we invest into separate Health Savings Accounts at $4,150. She needs hers for Type1 expenses.</a:t>
            </a:r>
          </a:p>
        </p:txBody>
      </p:sp>
      <p:sp>
        <p:nvSpPr>
          <p:cNvPr id="8" name="Text Placeholder 7">
            <a:extLst>
              <a:ext uri="{FF2B5EF4-FFF2-40B4-BE49-F238E27FC236}">
                <a16:creationId xmlns:a16="http://schemas.microsoft.com/office/drawing/2014/main" id="{47D2474B-461E-2B39-B9BB-62E021E39DE3}"/>
              </a:ext>
            </a:extLst>
          </p:cNvPr>
          <p:cNvSpPr>
            <a:spLocks noGrp="1"/>
          </p:cNvSpPr>
          <p:nvPr>
            <p:ph type="body" sz="quarter" idx="12"/>
          </p:nvPr>
        </p:nvSpPr>
        <p:spPr>
          <a:xfrm>
            <a:off x="595328" y="1088736"/>
            <a:ext cx="3359060" cy="340073"/>
          </a:xfrm>
        </p:spPr>
        <p:txBody>
          <a:bodyPr/>
          <a:lstStyle/>
          <a:p>
            <a:r>
              <a:rPr lang="en-US" dirty="0"/>
              <a:t>Knowledge and Action</a:t>
            </a:r>
          </a:p>
        </p:txBody>
      </p:sp>
    </p:spTree>
    <p:extLst>
      <p:ext uri="{BB962C8B-B14F-4D97-AF65-F5344CB8AC3E}">
        <p14:creationId xmlns:p14="http://schemas.microsoft.com/office/powerpoint/2010/main" val="397854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4E602-75C5-04B9-4AE0-9B3C57B8E5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CD88B5-45CD-1947-99C2-192AADCA128E}"/>
              </a:ext>
            </a:extLst>
          </p:cNvPr>
          <p:cNvSpPr>
            <a:spLocks noGrp="1"/>
          </p:cNvSpPr>
          <p:nvPr>
            <p:ph type="title"/>
          </p:nvPr>
        </p:nvSpPr>
        <p:spPr>
          <a:xfrm>
            <a:off x="509603" y="270451"/>
            <a:ext cx="9250636" cy="818285"/>
          </a:xfrm>
        </p:spPr>
        <p:txBody>
          <a:bodyPr>
            <a:normAutofit/>
          </a:bodyPr>
          <a:lstStyle/>
          <a:p>
            <a:r>
              <a:rPr lang="en-US" b="1" dirty="0">
                <a:solidFill>
                  <a:schemeClr val="tx1"/>
                </a:solidFill>
                <a:effectLst>
                  <a:outerShdw blurRad="38100" dist="38100" dir="2700000" algn="tl">
                    <a:srgbClr val="000000">
                      <a:alpha val="43137"/>
                    </a:srgbClr>
                  </a:outerShdw>
                </a:effectLst>
              </a:rPr>
              <a:t>What Can Work?</a:t>
            </a:r>
          </a:p>
        </p:txBody>
      </p:sp>
      <p:sp>
        <p:nvSpPr>
          <p:cNvPr id="7" name="Text Placeholder 6">
            <a:extLst>
              <a:ext uri="{FF2B5EF4-FFF2-40B4-BE49-F238E27FC236}">
                <a16:creationId xmlns:a16="http://schemas.microsoft.com/office/drawing/2014/main" id="{B617906F-2E5B-A449-5ECE-05B134E70648}"/>
              </a:ext>
            </a:extLst>
          </p:cNvPr>
          <p:cNvSpPr>
            <a:spLocks noGrp="1"/>
          </p:cNvSpPr>
          <p:nvPr>
            <p:ph type="body" sz="quarter" idx="11"/>
          </p:nvPr>
        </p:nvSpPr>
        <p:spPr>
          <a:xfrm>
            <a:off x="1079863" y="1584960"/>
            <a:ext cx="9945188" cy="5002589"/>
          </a:xfrm>
        </p:spPr>
        <p:txBody>
          <a:bodyPr>
            <a:noAutofit/>
          </a:bodyPr>
          <a:lstStyle/>
          <a:p>
            <a:pPr marL="457200" indent="-457200">
              <a:buFont typeface="+mj-lt"/>
              <a:buAutoNum type="arabicPeriod"/>
            </a:pPr>
            <a:r>
              <a:rPr lang="en-US" sz="2400" dirty="0">
                <a:solidFill>
                  <a:schemeClr val="tx1">
                    <a:lumMod val="95000"/>
                    <a:lumOff val="5000"/>
                  </a:schemeClr>
                </a:solidFill>
              </a:rPr>
              <a:t>401ks to reduce taxes. </a:t>
            </a:r>
          </a:p>
          <a:p>
            <a:pPr marL="457200" indent="-457200">
              <a:buFont typeface="+mj-lt"/>
              <a:buAutoNum type="arabicPeriod"/>
            </a:pPr>
            <a:r>
              <a:rPr lang="en-US" sz="2400" dirty="0">
                <a:solidFill>
                  <a:schemeClr val="tx1">
                    <a:lumMod val="95000"/>
                    <a:lumOff val="5000"/>
                  </a:schemeClr>
                </a:solidFill>
              </a:rPr>
              <a:t>Matching contribution (even at $3k a year) is worth $400k with 30 years.</a:t>
            </a:r>
          </a:p>
          <a:p>
            <a:pPr marL="457200" indent="-457200">
              <a:buFont typeface="+mj-lt"/>
              <a:buAutoNum type="arabicPeriod"/>
            </a:pPr>
            <a:r>
              <a:rPr lang="en-US" sz="2400" dirty="0">
                <a:solidFill>
                  <a:schemeClr val="tx1">
                    <a:lumMod val="95000"/>
                    <a:lumOff val="5000"/>
                  </a:schemeClr>
                </a:solidFill>
              </a:rPr>
              <a:t>Considering HSAs and IRAs if you have the income.</a:t>
            </a:r>
          </a:p>
          <a:p>
            <a:pPr marL="457200" indent="-457200">
              <a:buFont typeface="+mj-lt"/>
              <a:buAutoNum type="arabicPeriod"/>
            </a:pPr>
            <a:r>
              <a:rPr lang="en-US" sz="2400" dirty="0">
                <a:solidFill>
                  <a:schemeClr val="tx1">
                    <a:lumMod val="95000"/>
                    <a:lumOff val="5000"/>
                  </a:schemeClr>
                </a:solidFill>
              </a:rPr>
              <a:t>Homeownership (start smaller)</a:t>
            </a:r>
          </a:p>
          <a:p>
            <a:pPr marL="457200" indent="-457200">
              <a:buFont typeface="+mj-lt"/>
              <a:buAutoNum type="arabicPeriod"/>
            </a:pPr>
            <a:r>
              <a:rPr lang="en-US" sz="2400" dirty="0">
                <a:solidFill>
                  <a:schemeClr val="tx1">
                    <a:lumMod val="95000"/>
                    <a:lumOff val="5000"/>
                  </a:schemeClr>
                </a:solidFill>
              </a:rPr>
              <a:t>No new cars and pointless leases. </a:t>
            </a:r>
          </a:p>
          <a:p>
            <a:pPr marL="457200" indent="-457200">
              <a:buFont typeface="+mj-lt"/>
              <a:buAutoNum type="arabicPeriod"/>
            </a:pPr>
            <a:r>
              <a:rPr lang="en-US" sz="2400" dirty="0">
                <a:solidFill>
                  <a:schemeClr val="tx1">
                    <a:lumMod val="95000"/>
                    <a:lumOff val="5000"/>
                  </a:schemeClr>
                </a:solidFill>
              </a:rPr>
              <a:t>Having a plan and not spending frivolously.</a:t>
            </a:r>
          </a:p>
          <a:p>
            <a:pPr marL="457200" indent="-457200">
              <a:buFont typeface="+mj-lt"/>
              <a:buAutoNum type="arabicPeriod"/>
            </a:pPr>
            <a:r>
              <a:rPr lang="en-US" sz="2400" dirty="0">
                <a:solidFill>
                  <a:schemeClr val="tx1">
                    <a:lumMod val="95000"/>
                    <a:lumOff val="5000"/>
                  </a:schemeClr>
                </a:solidFill>
              </a:rPr>
              <a:t>Investing on the front end and working with what’s left.</a:t>
            </a:r>
          </a:p>
        </p:txBody>
      </p:sp>
      <p:sp>
        <p:nvSpPr>
          <p:cNvPr id="8" name="Text Placeholder 7">
            <a:extLst>
              <a:ext uri="{FF2B5EF4-FFF2-40B4-BE49-F238E27FC236}">
                <a16:creationId xmlns:a16="http://schemas.microsoft.com/office/drawing/2014/main" id="{02147B1C-CFFB-4956-24F9-3E9C0D087D64}"/>
              </a:ext>
            </a:extLst>
          </p:cNvPr>
          <p:cNvSpPr>
            <a:spLocks noGrp="1"/>
          </p:cNvSpPr>
          <p:nvPr>
            <p:ph type="body" sz="quarter" idx="12"/>
          </p:nvPr>
        </p:nvSpPr>
        <p:spPr>
          <a:xfrm>
            <a:off x="595328" y="1088736"/>
            <a:ext cx="3359060" cy="340073"/>
          </a:xfrm>
        </p:spPr>
        <p:txBody>
          <a:bodyPr/>
          <a:lstStyle/>
          <a:p>
            <a:r>
              <a:rPr lang="en-US" dirty="0"/>
              <a:t>Knowledge and Action</a:t>
            </a:r>
          </a:p>
        </p:txBody>
      </p:sp>
    </p:spTree>
    <p:extLst>
      <p:ext uri="{BB962C8B-B14F-4D97-AF65-F5344CB8AC3E}">
        <p14:creationId xmlns:p14="http://schemas.microsoft.com/office/powerpoint/2010/main" val="2879947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76414" y="1149533"/>
            <a:ext cx="5384271" cy="5384271"/>
          </a:xfrm>
        </p:spPr>
      </p:pic>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241069" y="122842"/>
            <a:ext cx="7961099" cy="935109"/>
          </a:xfrm>
        </p:spPr>
        <p:txBody>
          <a:bodyPr>
            <a:normAutofit/>
          </a:bodyPr>
          <a:lstStyle/>
          <a:p>
            <a:r>
              <a:rPr lang="en-US" sz="5400" dirty="0">
                <a:effectLst>
                  <a:outerShdw blurRad="38100" dist="38100" dir="2700000" algn="tl">
                    <a:srgbClr val="000000">
                      <a:alpha val="43137"/>
                    </a:srgbClr>
                  </a:outerShdw>
                </a:effectLst>
              </a:rPr>
              <a:t>#Saving vs Investing Analysis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193" y="1149533"/>
            <a:ext cx="5436524" cy="5384271"/>
          </a:xfrm>
          <a:prstGeom prst="rect">
            <a:avLst/>
          </a:prstGeom>
        </p:spPr>
      </p:pic>
      <p:sp>
        <p:nvSpPr>
          <p:cNvPr id="6" name="Title 19">
            <a:extLst>
              <a:ext uri="{FF2B5EF4-FFF2-40B4-BE49-F238E27FC236}">
                <a16:creationId xmlns:a16="http://schemas.microsoft.com/office/drawing/2014/main" id="{12FCB55E-59A0-A24E-82CA-C867595835BD}"/>
              </a:ext>
            </a:extLst>
          </p:cNvPr>
          <p:cNvSpPr txBox="1">
            <a:spLocks/>
          </p:cNvSpPr>
          <p:nvPr/>
        </p:nvSpPr>
        <p:spPr>
          <a:xfrm>
            <a:off x="5572298" y="3217439"/>
            <a:ext cx="714895" cy="624229"/>
          </a:xfrm>
          <a:prstGeom prst="rect">
            <a:avLst/>
          </a:prstGeom>
        </p:spPr>
        <p:txBody>
          <a:bodyPr vert="horz" lIns="0" tIns="45720" rIns="91440" bIns="45720" rtlCol="0" anchor="b">
            <a:normAutofit fontScale="825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5400" dirty="0">
                <a:effectLst>
                  <a:outerShdw blurRad="38100" dist="38100" dir="2700000" algn="tl">
                    <a:srgbClr val="000000">
                      <a:alpha val="43137"/>
                    </a:srgbClr>
                  </a:outerShdw>
                </a:effectLst>
              </a:rPr>
              <a:t>vs</a:t>
            </a:r>
          </a:p>
        </p:txBody>
      </p:sp>
    </p:spTree>
    <p:extLst>
      <p:ext uri="{BB962C8B-B14F-4D97-AF65-F5344CB8AC3E}">
        <p14:creationId xmlns:p14="http://schemas.microsoft.com/office/powerpoint/2010/main" val="391198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611" r="5611"/>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185737" y="1017767"/>
            <a:ext cx="4505135" cy="1395208"/>
          </a:xfrm>
        </p:spPr>
        <p:txBody>
          <a:bodyPr>
            <a:noAutofit/>
          </a:bodyPr>
          <a:lstStyle/>
          <a:p>
            <a:r>
              <a:rPr lang="en-US" sz="5400" dirty="0">
                <a:solidFill>
                  <a:srgbClr val="FF0000"/>
                </a:solidFill>
              </a:rPr>
              <a:t>Example #1</a:t>
            </a:r>
          </a:p>
        </p:txBody>
      </p:sp>
      <p:sp>
        <p:nvSpPr>
          <p:cNvPr id="4" name="Text Placeholder 3"/>
          <p:cNvSpPr>
            <a:spLocks noGrp="1"/>
          </p:cNvSpPr>
          <p:nvPr>
            <p:ph type="body" sz="quarter" idx="11"/>
          </p:nvPr>
        </p:nvSpPr>
        <p:spPr>
          <a:xfrm>
            <a:off x="265176" y="3019352"/>
            <a:ext cx="6031992" cy="3099153"/>
          </a:xfrm>
        </p:spPr>
        <p:txBody>
          <a:bodyPr>
            <a:normAutofit fontScale="70000" lnSpcReduction="20000"/>
          </a:bodyPr>
          <a:lstStyle/>
          <a:p>
            <a:r>
              <a:rPr lang="en-US" sz="3200" dirty="0">
                <a:hlinkClick r:id="rId3"/>
              </a:rPr>
              <a:t>www.google.com</a:t>
            </a:r>
          </a:p>
          <a:p>
            <a:r>
              <a:rPr lang="en-US" sz="3200" dirty="0">
                <a:hlinkClick r:id="rId4"/>
              </a:rPr>
              <a:t>www.Bankrate.com</a:t>
            </a:r>
            <a:endParaRPr lang="en-US" sz="3200" dirty="0"/>
          </a:p>
          <a:p>
            <a:r>
              <a:rPr lang="en-US" sz="3200" dirty="0">
                <a:hlinkClick r:id="rId5"/>
              </a:rPr>
              <a:t>https://www.calculator.net/investment-calculator.html</a:t>
            </a:r>
            <a:endParaRPr lang="en-US" sz="3200" dirty="0"/>
          </a:p>
          <a:p>
            <a:r>
              <a:rPr lang="en-US" sz="3200" dirty="0">
                <a:hlinkClick r:id="rId6"/>
              </a:rPr>
              <a:t>TVM Calculator</a:t>
            </a:r>
            <a:endParaRPr lang="en-US" sz="3200" dirty="0"/>
          </a:p>
          <a:p>
            <a:endParaRPr lang="en-US" sz="3200" dirty="0"/>
          </a:p>
          <a:p>
            <a:pPr marL="0" indent="0">
              <a:buNone/>
            </a:pPr>
            <a:endParaRPr lang="en-US" dirty="0"/>
          </a:p>
        </p:txBody>
      </p:sp>
      <p:sp>
        <p:nvSpPr>
          <p:cNvPr id="5" name="Text Placeholder 4"/>
          <p:cNvSpPr>
            <a:spLocks noGrp="1"/>
          </p:cNvSpPr>
          <p:nvPr>
            <p:ph type="body" sz="quarter" idx="12"/>
          </p:nvPr>
        </p:nvSpPr>
        <p:spPr>
          <a:xfrm>
            <a:off x="265176" y="2414720"/>
            <a:ext cx="4008437" cy="602887"/>
          </a:xfrm>
        </p:spPr>
        <p:txBody>
          <a:bodyPr/>
          <a:lstStyle/>
          <a:p>
            <a:r>
              <a:rPr lang="en-US" dirty="0"/>
              <a:t>Putting 2025 into Perspective</a:t>
            </a:r>
          </a:p>
        </p:txBody>
      </p:sp>
    </p:spTree>
    <p:extLst>
      <p:ext uri="{BB962C8B-B14F-4D97-AF65-F5344CB8AC3E}">
        <p14:creationId xmlns:p14="http://schemas.microsoft.com/office/powerpoint/2010/main" val="2586131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991" t="-459" r="1988" b="3245"/>
          <a:stretch/>
        </p:blipFill>
        <p:spPr>
          <a:xfrm>
            <a:off x="27709" y="3158836"/>
            <a:ext cx="3602182" cy="3685309"/>
          </a:xfrm>
          <a:prstGeom prst="rect">
            <a:avLst/>
          </a:prstGeom>
        </p:spPr>
      </p:pic>
      <p:sp>
        <p:nvSpPr>
          <p:cNvPr id="3" name="Title 2"/>
          <p:cNvSpPr>
            <a:spLocks noGrp="1"/>
          </p:cNvSpPr>
          <p:nvPr>
            <p:ph type="title"/>
          </p:nvPr>
        </p:nvSpPr>
        <p:spPr>
          <a:xfrm>
            <a:off x="231457" y="219456"/>
            <a:ext cx="4505135" cy="856138"/>
          </a:xfrm>
        </p:spPr>
        <p:txBody>
          <a:bodyPr>
            <a:noAutofit/>
          </a:bodyPr>
          <a:lstStyle/>
          <a:p>
            <a:r>
              <a:rPr lang="en-US" sz="5400" dirty="0">
                <a:solidFill>
                  <a:srgbClr val="FF0000"/>
                </a:solidFill>
              </a:rPr>
              <a:t>Results #1A</a:t>
            </a:r>
          </a:p>
        </p:txBody>
      </p:sp>
      <p:sp>
        <p:nvSpPr>
          <p:cNvPr id="5" name="Text Placeholder 4"/>
          <p:cNvSpPr>
            <a:spLocks noGrp="1"/>
          </p:cNvSpPr>
          <p:nvPr>
            <p:ph type="body" sz="quarter" idx="12"/>
          </p:nvPr>
        </p:nvSpPr>
        <p:spPr>
          <a:xfrm>
            <a:off x="231458" y="1108520"/>
            <a:ext cx="2464118" cy="602887"/>
          </a:xfrm>
        </p:spPr>
        <p:txBody>
          <a:bodyPr/>
          <a:lstStyle/>
          <a:p>
            <a:r>
              <a:rPr lang="en-US" dirty="0"/>
              <a:t>You Can’t Save Yourself into Wealth</a:t>
            </a:r>
          </a:p>
        </p:txBody>
      </p:sp>
      <p:sp>
        <p:nvSpPr>
          <p:cNvPr id="8" name="Title 1">
            <a:extLst>
              <a:ext uri="{FF2B5EF4-FFF2-40B4-BE49-F238E27FC236}">
                <a16:creationId xmlns:a16="http://schemas.microsoft.com/office/drawing/2014/main" id="{14801ABD-7339-4C70-82A3-696BE8EF14DF}"/>
              </a:ext>
            </a:extLst>
          </p:cNvPr>
          <p:cNvSpPr txBox="1">
            <a:spLocks/>
          </p:cNvSpPr>
          <p:nvPr/>
        </p:nvSpPr>
        <p:spPr>
          <a:xfrm>
            <a:off x="3441395" y="1160550"/>
            <a:ext cx="1295197" cy="970632"/>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chemeClr val="accent1"/>
                </a:solidFill>
              </a:rPr>
              <a:t>Saving at 0.01%</a:t>
            </a:r>
            <a:endParaRPr lang="en-US" sz="900" b="0" dirty="0">
              <a:solidFill>
                <a:schemeClr val="accent1"/>
              </a:solidFill>
            </a:endParaRPr>
          </a:p>
        </p:txBody>
      </p:sp>
      <p:sp>
        <p:nvSpPr>
          <p:cNvPr id="11" name="Title 1">
            <a:extLst>
              <a:ext uri="{FF2B5EF4-FFF2-40B4-BE49-F238E27FC236}">
                <a16:creationId xmlns:a16="http://schemas.microsoft.com/office/drawing/2014/main" id="{14801ABD-7339-4C70-82A3-696BE8EF14DF}"/>
              </a:ext>
            </a:extLst>
          </p:cNvPr>
          <p:cNvSpPr txBox="1">
            <a:spLocks/>
          </p:cNvSpPr>
          <p:nvPr/>
        </p:nvSpPr>
        <p:spPr>
          <a:xfrm>
            <a:off x="3568290" y="4695861"/>
            <a:ext cx="1490323" cy="970632"/>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chemeClr val="accent1"/>
                </a:solidFill>
              </a:rPr>
              <a:t>Investing at 27.70%</a:t>
            </a:r>
            <a:endParaRPr lang="en-US" sz="900" b="0" dirty="0">
              <a:solidFill>
                <a:schemeClr val="accent1"/>
              </a:solidFill>
            </a:endParaRPr>
          </a:p>
        </p:txBody>
      </p:sp>
      <p:pic>
        <p:nvPicPr>
          <p:cNvPr id="4" name="Picture 3"/>
          <p:cNvPicPr>
            <a:picLocks noChangeAspect="1"/>
          </p:cNvPicPr>
          <p:nvPr/>
        </p:nvPicPr>
        <p:blipFill>
          <a:blip r:embed="rId3"/>
          <a:stretch>
            <a:fillRect/>
          </a:stretch>
        </p:blipFill>
        <p:spPr>
          <a:xfrm>
            <a:off x="5058613" y="461563"/>
            <a:ext cx="7019925" cy="2714625"/>
          </a:xfrm>
          <a:prstGeom prst="rect">
            <a:avLst/>
          </a:prstGeom>
        </p:spPr>
      </p:pic>
      <p:pic>
        <p:nvPicPr>
          <p:cNvPr id="6" name="Picture 5"/>
          <p:cNvPicPr>
            <a:picLocks noChangeAspect="1"/>
          </p:cNvPicPr>
          <p:nvPr/>
        </p:nvPicPr>
        <p:blipFill>
          <a:blip r:embed="rId4"/>
          <a:stretch>
            <a:fillRect/>
          </a:stretch>
        </p:blipFill>
        <p:spPr>
          <a:xfrm>
            <a:off x="5058613" y="3828627"/>
            <a:ext cx="7019925" cy="2705100"/>
          </a:xfrm>
          <a:prstGeom prst="rect">
            <a:avLst/>
          </a:prstGeom>
        </p:spPr>
      </p:pic>
    </p:spTree>
    <p:extLst>
      <p:ext uri="{BB962C8B-B14F-4D97-AF65-F5344CB8AC3E}">
        <p14:creationId xmlns:p14="http://schemas.microsoft.com/office/powerpoint/2010/main" val="134519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457" y="219456"/>
            <a:ext cx="4505135" cy="856138"/>
          </a:xfrm>
        </p:spPr>
        <p:txBody>
          <a:bodyPr>
            <a:noAutofit/>
          </a:bodyPr>
          <a:lstStyle/>
          <a:p>
            <a:r>
              <a:rPr lang="en-US" sz="5400" dirty="0">
                <a:solidFill>
                  <a:srgbClr val="FF0000"/>
                </a:solidFill>
              </a:rPr>
              <a:t>Results #1B</a:t>
            </a:r>
          </a:p>
        </p:txBody>
      </p:sp>
      <p:sp>
        <p:nvSpPr>
          <p:cNvPr id="5" name="Text Placeholder 4"/>
          <p:cNvSpPr>
            <a:spLocks noGrp="1"/>
          </p:cNvSpPr>
          <p:nvPr>
            <p:ph type="body" sz="quarter" idx="12"/>
          </p:nvPr>
        </p:nvSpPr>
        <p:spPr>
          <a:xfrm>
            <a:off x="231457" y="1095113"/>
            <a:ext cx="2915331" cy="602887"/>
          </a:xfrm>
        </p:spPr>
        <p:txBody>
          <a:bodyPr>
            <a:normAutofit/>
          </a:bodyPr>
          <a:lstStyle/>
          <a:p>
            <a:r>
              <a:rPr lang="en-US" dirty="0"/>
              <a:t>You Really Can’t Save Yourself into Wealth</a:t>
            </a:r>
          </a:p>
        </p:txBody>
      </p:sp>
      <p:sp>
        <p:nvSpPr>
          <p:cNvPr id="8" name="Title 1">
            <a:extLst>
              <a:ext uri="{FF2B5EF4-FFF2-40B4-BE49-F238E27FC236}">
                <a16:creationId xmlns:a16="http://schemas.microsoft.com/office/drawing/2014/main" id="{14801ABD-7339-4C70-82A3-696BE8EF14DF}"/>
              </a:ext>
            </a:extLst>
          </p:cNvPr>
          <p:cNvSpPr txBox="1">
            <a:spLocks/>
          </p:cNvSpPr>
          <p:nvPr/>
        </p:nvSpPr>
        <p:spPr>
          <a:xfrm>
            <a:off x="3347527" y="1333559"/>
            <a:ext cx="1295197" cy="970632"/>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chemeClr val="accent1"/>
                </a:solidFill>
              </a:rPr>
              <a:t>Saving at 0.01%</a:t>
            </a:r>
            <a:endParaRPr lang="en-US" sz="900" b="0" dirty="0">
              <a:solidFill>
                <a:schemeClr val="accent1"/>
              </a:solidFill>
            </a:endParaRPr>
          </a:p>
        </p:txBody>
      </p:sp>
      <p:sp>
        <p:nvSpPr>
          <p:cNvPr id="11" name="Title 1">
            <a:extLst>
              <a:ext uri="{FF2B5EF4-FFF2-40B4-BE49-F238E27FC236}">
                <a16:creationId xmlns:a16="http://schemas.microsoft.com/office/drawing/2014/main" id="{14801ABD-7339-4C70-82A3-696BE8EF14DF}"/>
              </a:ext>
            </a:extLst>
          </p:cNvPr>
          <p:cNvSpPr txBox="1">
            <a:spLocks/>
          </p:cNvSpPr>
          <p:nvPr/>
        </p:nvSpPr>
        <p:spPr>
          <a:xfrm>
            <a:off x="318577" y="4695861"/>
            <a:ext cx="1490323" cy="970632"/>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chemeClr val="accent1"/>
                </a:solidFill>
              </a:rPr>
              <a:t>Investing at 27.70%</a:t>
            </a:r>
            <a:endParaRPr lang="en-US" sz="900" b="0" dirty="0">
              <a:solidFill>
                <a:schemeClr val="accent1"/>
              </a:solidFill>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6646" t="3517" r="19535"/>
          <a:stretch/>
        </p:blipFill>
        <p:spPr>
          <a:xfrm>
            <a:off x="9896475" y="3200401"/>
            <a:ext cx="2419350" cy="3657599"/>
          </a:xfrm>
          <a:prstGeom prst="rect">
            <a:avLst/>
          </a:prstGeom>
        </p:spPr>
      </p:pic>
      <p:pic>
        <p:nvPicPr>
          <p:cNvPr id="13" name="Picture 12"/>
          <p:cNvPicPr>
            <a:picLocks noChangeAspect="1"/>
          </p:cNvPicPr>
          <p:nvPr/>
        </p:nvPicPr>
        <p:blipFill>
          <a:blip r:embed="rId3"/>
          <a:stretch>
            <a:fillRect/>
          </a:stretch>
        </p:blipFill>
        <p:spPr>
          <a:xfrm>
            <a:off x="2095500" y="3809577"/>
            <a:ext cx="7029450" cy="2743200"/>
          </a:xfrm>
          <a:prstGeom prst="rect">
            <a:avLst/>
          </a:prstGeom>
        </p:spPr>
      </p:pic>
      <p:pic>
        <p:nvPicPr>
          <p:cNvPr id="14" name="Picture 13"/>
          <p:cNvPicPr>
            <a:picLocks noChangeAspect="1"/>
          </p:cNvPicPr>
          <p:nvPr/>
        </p:nvPicPr>
        <p:blipFill>
          <a:blip r:embed="rId4"/>
          <a:stretch>
            <a:fillRect/>
          </a:stretch>
        </p:blipFill>
        <p:spPr>
          <a:xfrm>
            <a:off x="4843462" y="466726"/>
            <a:ext cx="7019925" cy="2733675"/>
          </a:xfrm>
          <a:prstGeom prst="rect">
            <a:avLst/>
          </a:prstGeom>
        </p:spPr>
      </p:pic>
    </p:spTree>
    <p:extLst>
      <p:ext uri="{BB962C8B-B14F-4D97-AF65-F5344CB8AC3E}">
        <p14:creationId xmlns:p14="http://schemas.microsoft.com/office/powerpoint/2010/main" val="1397090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1457" y="219456"/>
            <a:ext cx="4505135" cy="856138"/>
          </a:xfrm>
        </p:spPr>
        <p:txBody>
          <a:bodyPr>
            <a:noAutofit/>
          </a:bodyPr>
          <a:lstStyle/>
          <a:p>
            <a:r>
              <a:rPr lang="en-US" sz="5400" dirty="0">
                <a:solidFill>
                  <a:srgbClr val="FF0000"/>
                </a:solidFill>
              </a:rPr>
              <a:t>Results #1C</a:t>
            </a:r>
          </a:p>
        </p:txBody>
      </p:sp>
      <p:sp>
        <p:nvSpPr>
          <p:cNvPr id="5" name="Text Placeholder 4"/>
          <p:cNvSpPr>
            <a:spLocks noGrp="1"/>
          </p:cNvSpPr>
          <p:nvPr>
            <p:ph type="body" sz="quarter" idx="12"/>
          </p:nvPr>
        </p:nvSpPr>
        <p:spPr>
          <a:xfrm>
            <a:off x="231458" y="994951"/>
            <a:ext cx="2464118" cy="602887"/>
          </a:xfrm>
        </p:spPr>
        <p:txBody>
          <a:bodyPr/>
          <a:lstStyle/>
          <a:p>
            <a:r>
              <a:rPr lang="en-US" dirty="0"/>
              <a:t>With Inflation</a:t>
            </a:r>
          </a:p>
        </p:txBody>
      </p:sp>
      <p:pic>
        <p:nvPicPr>
          <p:cNvPr id="2" name="Picture 1"/>
          <p:cNvPicPr>
            <a:picLocks noChangeAspect="1"/>
          </p:cNvPicPr>
          <p:nvPr/>
        </p:nvPicPr>
        <p:blipFill>
          <a:blip r:embed="rId3"/>
          <a:srcRect/>
          <a:stretch/>
        </p:blipFill>
        <p:spPr>
          <a:xfrm>
            <a:off x="425179" y="1635299"/>
            <a:ext cx="4316830" cy="3361195"/>
          </a:xfrm>
          <a:prstGeom prst="rect">
            <a:avLst/>
          </a:prstGeom>
        </p:spPr>
      </p:pic>
      <p:sp>
        <p:nvSpPr>
          <p:cNvPr id="8" name="Title 1">
            <a:extLst>
              <a:ext uri="{FF2B5EF4-FFF2-40B4-BE49-F238E27FC236}">
                <a16:creationId xmlns:a16="http://schemas.microsoft.com/office/drawing/2014/main" id="{14801ABD-7339-4C70-82A3-696BE8EF14DF}"/>
              </a:ext>
            </a:extLst>
          </p:cNvPr>
          <p:cNvSpPr txBox="1">
            <a:spLocks/>
          </p:cNvSpPr>
          <p:nvPr/>
        </p:nvSpPr>
        <p:spPr>
          <a:xfrm>
            <a:off x="4856801" y="1397348"/>
            <a:ext cx="6993454" cy="660517"/>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chemeClr val="accent1"/>
                </a:solidFill>
              </a:rPr>
              <a:t>Saving at 0.01% from January - December 202X</a:t>
            </a:r>
            <a:endParaRPr lang="en-US" sz="900" b="0" dirty="0">
              <a:solidFill>
                <a:schemeClr val="accent1"/>
              </a:solidFill>
            </a:endParaRPr>
          </a:p>
        </p:txBody>
      </p:sp>
      <p:pic>
        <p:nvPicPr>
          <p:cNvPr id="4" name="Picture 3"/>
          <p:cNvPicPr>
            <a:picLocks noChangeAspect="1"/>
          </p:cNvPicPr>
          <p:nvPr/>
        </p:nvPicPr>
        <p:blipFill>
          <a:blip r:embed="rId4"/>
          <a:stretch>
            <a:fillRect/>
          </a:stretch>
        </p:blipFill>
        <p:spPr>
          <a:xfrm>
            <a:off x="4868671" y="1857374"/>
            <a:ext cx="7069188" cy="2733675"/>
          </a:xfrm>
          <a:prstGeom prst="rect">
            <a:avLst/>
          </a:prstGeom>
        </p:spPr>
      </p:pic>
      <p:sp>
        <p:nvSpPr>
          <p:cNvPr id="9" name="Title 2"/>
          <p:cNvSpPr txBox="1">
            <a:spLocks/>
          </p:cNvSpPr>
          <p:nvPr/>
        </p:nvSpPr>
        <p:spPr>
          <a:xfrm>
            <a:off x="4269362" y="4900569"/>
            <a:ext cx="7922638" cy="856138"/>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5400" dirty="0">
                <a:solidFill>
                  <a:srgbClr val="FF0000"/>
                </a:solidFill>
              </a:rPr>
              <a:t>Eroding Real Purchasing Value</a:t>
            </a:r>
          </a:p>
        </p:txBody>
      </p:sp>
    </p:spTree>
    <p:extLst>
      <p:ext uri="{BB962C8B-B14F-4D97-AF65-F5344CB8AC3E}">
        <p14:creationId xmlns:p14="http://schemas.microsoft.com/office/powerpoint/2010/main" val="12918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922" y="4015048"/>
            <a:ext cx="3684982" cy="26101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1162">
            <a:off x="8179724" y="332508"/>
            <a:ext cx="3548149" cy="354814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5547">
            <a:off x="298478" y="490349"/>
            <a:ext cx="7946305" cy="4133386"/>
          </a:xfrm>
          <a:prstGeom prst="rect">
            <a:avLst/>
          </a:prstGeom>
        </p:spPr>
      </p:pic>
      <p:sp>
        <p:nvSpPr>
          <p:cNvPr id="5" name="Title 3">
            <a:extLst>
              <a:ext uri="{FF2B5EF4-FFF2-40B4-BE49-F238E27FC236}">
                <a16:creationId xmlns:a16="http://schemas.microsoft.com/office/drawing/2014/main" id="{566F62C9-A1BC-DD47-B0A8-8EF9838D62BB}"/>
              </a:ext>
            </a:extLst>
          </p:cNvPr>
          <p:cNvSpPr txBox="1">
            <a:spLocks/>
          </p:cNvSpPr>
          <p:nvPr/>
        </p:nvSpPr>
        <p:spPr>
          <a:xfrm rot="21383830">
            <a:off x="2569361" y="4521918"/>
            <a:ext cx="6180910" cy="185803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4000" dirty="0">
                <a:solidFill>
                  <a:prstClr val="black"/>
                </a:solidFill>
              </a:rPr>
              <a:t>Bulls vs Bears?</a:t>
            </a:r>
          </a:p>
          <a:p>
            <a:r>
              <a:rPr lang="en-US" sz="4000" dirty="0">
                <a:solidFill>
                  <a:prstClr val="black"/>
                </a:solidFill>
              </a:rPr>
              <a:t>Boomers vs Millennials?</a:t>
            </a:r>
          </a:p>
          <a:p>
            <a:r>
              <a:rPr lang="en-US" sz="4000" dirty="0">
                <a:solidFill>
                  <a:prstClr val="black"/>
                </a:solidFill>
              </a:rPr>
              <a:t>Inflation! Recession?</a:t>
            </a:r>
            <a:endParaRPr lang="en-US" sz="4000" dirty="0"/>
          </a:p>
        </p:txBody>
      </p:sp>
      <p:sp>
        <p:nvSpPr>
          <p:cNvPr id="6" name="Title 3">
            <a:extLst>
              <a:ext uri="{FF2B5EF4-FFF2-40B4-BE49-F238E27FC236}">
                <a16:creationId xmlns:a16="http://schemas.microsoft.com/office/drawing/2014/main" id="{566F62C9-A1BC-DD47-B0A8-8EF9838D62BB}"/>
              </a:ext>
            </a:extLst>
          </p:cNvPr>
          <p:cNvSpPr txBox="1">
            <a:spLocks/>
          </p:cNvSpPr>
          <p:nvPr/>
        </p:nvSpPr>
        <p:spPr>
          <a:xfrm rot="21383830">
            <a:off x="96691" y="17265"/>
            <a:ext cx="4025933" cy="65369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rPr>
              <a:t>#Cycle Analysis</a:t>
            </a:r>
            <a:endParaRPr lang="en-US" dirty="0"/>
          </a:p>
        </p:txBody>
      </p:sp>
    </p:spTree>
    <p:extLst>
      <p:ext uri="{BB962C8B-B14F-4D97-AF65-F5344CB8AC3E}">
        <p14:creationId xmlns:p14="http://schemas.microsoft.com/office/powerpoint/2010/main" val="225701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66F62C9-A1BC-DD47-B0A8-8EF9838D62BB}"/>
              </a:ext>
            </a:extLst>
          </p:cNvPr>
          <p:cNvSpPr txBox="1">
            <a:spLocks/>
          </p:cNvSpPr>
          <p:nvPr/>
        </p:nvSpPr>
        <p:spPr>
          <a:xfrm rot="21383830">
            <a:off x="220301" y="206040"/>
            <a:ext cx="4242862" cy="65369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effectLst>
                  <a:outerShdw blurRad="38100" dist="38100" dir="2700000" algn="tl">
                    <a:srgbClr val="000000">
                      <a:alpha val="43137"/>
                    </a:srgbClr>
                  </a:outerShdw>
                </a:effectLst>
              </a:rPr>
              <a:t>#Cycle Analysis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rcRect/>
          <a:stretch/>
        </p:blipFill>
        <p:spPr>
          <a:xfrm>
            <a:off x="3102898" y="809625"/>
            <a:ext cx="8736977" cy="55154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45174">
            <a:off x="-197951" y="1685821"/>
            <a:ext cx="3790950" cy="3790950"/>
          </a:xfrm>
          <a:prstGeom prst="rect">
            <a:avLst/>
          </a:prstGeom>
        </p:spPr>
      </p:pic>
    </p:spTree>
    <p:extLst>
      <p:ext uri="{BB962C8B-B14F-4D97-AF65-F5344CB8AC3E}">
        <p14:creationId xmlns:p14="http://schemas.microsoft.com/office/powerpoint/2010/main" val="52020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1162">
            <a:off x="8078123" y="1238268"/>
            <a:ext cx="3548149" cy="35481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15" y="948873"/>
            <a:ext cx="7412955" cy="5281731"/>
          </a:xfrm>
          <a:prstGeom prst="rect">
            <a:avLst/>
          </a:prstGeom>
        </p:spPr>
      </p:pic>
      <p:sp>
        <p:nvSpPr>
          <p:cNvPr id="5" name="Title 3">
            <a:extLst>
              <a:ext uri="{FF2B5EF4-FFF2-40B4-BE49-F238E27FC236}">
                <a16:creationId xmlns:a16="http://schemas.microsoft.com/office/drawing/2014/main" id="{566F62C9-A1BC-DD47-B0A8-8EF9838D62BB}"/>
              </a:ext>
            </a:extLst>
          </p:cNvPr>
          <p:cNvSpPr txBox="1">
            <a:spLocks/>
          </p:cNvSpPr>
          <p:nvPr/>
        </p:nvSpPr>
        <p:spPr>
          <a:xfrm>
            <a:off x="7923540" y="5042600"/>
            <a:ext cx="2347296" cy="725632"/>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rPr>
              <a:t>Tech and More Tech</a:t>
            </a:r>
            <a:endParaRPr lang="en-US" dirty="0"/>
          </a:p>
        </p:txBody>
      </p:sp>
      <p:sp>
        <p:nvSpPr>
          <p:cNvPr id="6" name="Title 3">
            <a:extLst>
              <a:ext uri="{FF2B5EF4-FFF2-40B4-BE49-F238E27FC236}">
                <a16:creationId xmlns:a16="http://schemas.microsoft.com/office/drawing/2014/main" id="{566F62C9-A1BC-DD47-B0A8-8EF9838D62BB}"/>
              </a:ext>
            </a:extLst>
          </p:cNvPr>
          <p:cNvSpPr txBox="1">
            <a:spLocks/>
          </p:cNvSpPr>
          <p:nvPr/>
        </p:nvSpPr>
        <p:spPr>
          <a:xfrm rot="21383830">
            <a:off x="95912" y="469963"/>
            <a:ext cx="4812820" cy="65369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effectLst>
                  <a:outerShdw blurRad="38100" dist="38100" dir="2700000" algn="tl">
                    <a:srgbClr val="000000">
                      <a:alpha val="43137"/>
                    </a:srgbClr>
                  </a:outerShdw>
                </a:effectLst>
              </a:rPr>
              <a:t>#Sector Analysis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52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rot="679783">
            <a:off x="8735464" y="956669"/>
            <a:ext cx="3246863" cy="3246863"/>
          </a:xfrm>
        </p:spPr>
      </p:pic>
      <p:sp>
        <p:nvSpPr>
          <p:cNvPr id="5" name="Title 4"/>
          <p:cNvSpPr>
            <a:spLocks noGrp="1"/>
          </p:cNvSpPr>
          <p:nvPr>
            <p:ph type="title"/>
          </p:nvPr>
        </p:nvSpPr>
        <p:spPr>
          <a:xfrm>
            <a:off x="595328" y="493776"/>
            <a:ext cx="9250636" cy="818285"/>
          </a:xfrm>
        </p:spPr>
        <p:txBody>
          <a:bodyPr>
            <a:normAutofit/>
          </a:bodyPr>
          <a:lstStyle/>
          <a:p>
            <a:r>
              <a:rPr lang="en-US" dirty="0"/>
              <a:t>What The Financial Griot Offers?</a:t>
            </a:r>
          </a:p>
        </p:txBody>
      </p:sp>
      <p:sp>
        <p:nvSpPr>
          <p:cNvPr id="7" name="Text Placeholder 6"/>
          <p:cNvSpPr>
            <a:spLocks noGrp="1"/>
          </p:cNvSpPr>
          <p:nvPr>
            <p:ph type="body" sz="quarter" idx="11"/>
          </p:nvPr>
        </p:nvSpPr>
        <p:spPr>
          <a:xfrm>
            <a:off x="595328" y="2097556"/>
            <a:ext cx="5827940" cy="3933790"/>
          </a:xfrm>
        </p:spPr>
        <p:txBody>
          <a:bodyPr>
            <a:noAutofit/>
          </a:bodyPr>
          <a:lstStyle/>
          <a:p>
            <a:r>
              <a:rPr lang="en-US" sz="2800" dirty="0">
                <a:hlinkClick r:id="rId3"/>
              </a:rPr>
              <a:t>The Financial Griot </a:t>
            </a:r>
            <a:r>
              <a:rPr lang="en-US" sz="2800" dirty="0"/>
              <a:t>Podcast</a:t>
            </a:r>
          </a:p>
          <a:p>
            <a:pPr marL="461963" indent="-120650">
              <a:buNone/>
            </a:pPr>
            <a:r>
              <a:rPr lang="en-US" sz="2800" dirty="0"/>
              <a:t>	</a:t>
            </a:r>
            <a:r>
              <a:rPr lang="en-US" sz="2000" dirty="0"/>
              <a:t>1.5 Episode Weekly on all Platforms</a:t>
            </a:r>
          </a:p>
          <a:p>
            <a:r>
              <a:rPr lang="en-US" sz="2800" dirty="0">
                <a:hlinkClick r:id="rId4"/>
              </a:rPr>
              <a:t>The Neighborhood Finance Guy </a:t>
            </a:r>
            <a:r>
              <a:rPr lang="en-US" sz="2800" dirty="0"/>
              <a:t>Website</a:t>
            </a:r>
          </a:p>
          <a:p>
            <a:pPr marL="457200" lvl="1" indent="0">
              <a:buNone/>
            </a:pPr>
            <a:r>
              <a:rPr lang="en-US" sz="2000" dirty="0"/>
              <a:t>Over 500 Blog Posts and Over 75 </a:t>
            </a:r>
            <a:r>
              <a:rPr lang="en-US" sz="2000" b="1" dirty="0"/>
              <a:t>FREE</a:t>
            </a:r>
            <a:r>
              <a:rPr lang="en-US" sz="2000" dirty="0"/>
              <a:t> Resources.</a:t>
            </a:r>
          </a:p>
        </p:txBody>
      </p:sp>
      <p:sp>
        <p:nvSpPr>
          <p:cNvPr id="8" name="Text Placeholder 7"/>
          <p:cNvSpPr>
            <a:spLocks noGrp="1"/>
          </p:cNvSpPr>
          <p:nvPr>
            <p:ph type="body" sz="quarter" idx="12"/>
          </p:nvPr>
        </p:nvSpPr>
        <p:spPr>
          <a:xfrm>
            <a:off x="687546" y="1310316"/>
            <a:ext cx="3359060" cy="340073"/>
          </a:xfrm>
        </p:spPr>
        <p:txBody>
          <a:bodyPr/>
          <a:lstStyle/>
          <a:p>
            <a:r>
              <a:rPr lang="en-US" dirty="0"/>
              <a:t>90% of which is all FREE!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89633">
            <a:off x="6297959" y="2955823"/>
            <a:ext cx="3505434" cy="3505434"/>
          </a:xfrm>
          <a:prstGeom prst="rect">
            <a:avLst/>
          </a:prstGeom>
        </p:spPr>
      </p:pic>
    </p:spTree>
    <p:extLst>
      <p:ext uri="{BB962C8B-B14F-4D97-AF65-F5344CB8AC3E}">
        <p14:creationId xmlns:p14="http://schemas.microsoft.com/office/powerpoint/2010/main" val="28690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319" y="782334"/>
            <a:ext cx="9048952" cy="55377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61" y="3657609"/>
            <a:ext cx="3200391" cy="3200391"/>
          </a:xfrm>
          <a:prstGeom prst="rect">
            <a:avLst/>
          </a:prstGeom>
        </p:spPr>
      </p:pic>
      <p:sp>
        <p:nvSpPr>
          <p:cNvPr id="6" name="Title 3">
            <a:extLst>
              <a:ext uri="{FF2B5EF4-FFF2-40B4-BE49-F238E27FC236}">
                <a16:creationId xmlns:a16="http://schemas.microsoft.com/office/drawing/2014/main" id="{566F62C9-A1BC-DD47-B0A8-8EF9838D62BB}"/>
              </a:ext>
            </a:extLst>
          </p:cNvPr>
          <p:cNvSpPr txBox="1">
            <a:spLocks/>
          </p:cNvSpPr>
          <p:nvPr/>
        </p:nvSpPr>
        <p:spPr>
          <a:xfrm rot="21383830">
            <a:off x="207313" y="279996"/>
            <a:ext cx="4242862" cy="653694"/>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effectLst>
                  <a:outerShdw blurRad="38100" dist="38100" dir="2700000" algn="tl">
                    <a:srgbClr val="000000">
                      <a:alpha val="43137"/>
                    </a:srgbClr>
                  </a:outerShdw>
                </a:effectLst>
              </a:rPr>
              <a:t>#Sector Analysis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9932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801ABD-7339-4C70-82A3-696BE8EF14DF}"/>
              </a:ext>
            </a:extLst>
          </p:cNvPr>
          <p:cNvSpPr txBox="1">
            <a:spLocks/>
          </p:cNvSpPr>
          <p:nvPr/>
        </p:nvSpPr>
        <p:spPr>
          <a:xfrm>
            <a:off x="564140" y="262441"/>
            <a:ext cx="9235642"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effectLst>
                  <a:outerShdw blurRad="38100" dist="38100" dir="2700000" algn="tl">
                    <a:srgbClr val="000000">
                      <a:alpha val="43137"/>
                    </a:srgbClr>
                  </a:outerShdw>
                </a:effectLst>
              </a:rPr>
              <a:t>Wealth through “</a:t>
            </a:r>
            <a:r>
              <a:rPr lang="en-US" i="1" dirty="0">
                <a:effectLst>
                  <a:outerShdw blurRad="38100" dist="38100" dir="2700000" algn="tl">
                    <a:srgbClr val="000000">
                      <a:alpha val="43137"/>
                    </a:srgbClr>
                  </a:outerShdw>
                </a:effectLst>
              </a:rPr>
              <a:t>Invited Luck</a:t>
            </a:r>
            <a:r>
              <a:rPr lang="en-US" dirty="0">
                <a:effectLst>
                  <a:outerShdw blurRad="38100" dist="38100" dir="2700000" algn="tl">
                    <a:srgbClr val="000000">
                      <a:alpha val="43137"/>
                    </a:srgbClr>
                  </a:outerShdw>
                </a:effectLst>
              </a:rPr>
              <a:t>”</a:t>
            </a:r>
            <a:endParaRPr lang="en-US" sz="1400" dirty="0"/>
          </a:p>
        </p:txBody>
      </p:sp>
      <p:sp>
        <p:nvSpPr>
          <p:cNvPr id="6" name="Title 1">
            <a:extLst>
              <a:ext uri="{FF2B5EF4-FFF2-40B4-BE49-F238E27FC236}">
                <a16:creationId xmlns:a16="http://schemas.microsoft.com/office/drawing/2014/main" id="{14801ABD-7339-4C70-82A3-696BE8EF14DF}"/>
              </a:ext>
            </a:extLst>
          </p:cNvPr>
          <p:cNvSpPr txBox="1">
            <a:spLocks/>
          </p:cNvSpPr>
          <p:nvPr/>
        </p:nvSpPr>
        <p:spPr>
          <a:xfrm>
            <a:off x="651032" y="1097279"/>
            <a:ext cx="9912193" cy="124788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solidFill>
                  <a:schemeClr val="accent5">
                    <a:lumMod val="50000"/>
                  </a:schemeClr>
                </a:solidFill>
              </a:rPr>
              <a:t>Wealth $$$ = </a:t>
            </a:r>
          </a:p>
          <a:p>
            <a:r>
              <a:rPr lang="en-US" sz="3200" b="0" dirty="0">
                <a:solidFill>
                  <a:schemeClr val="accent5">
                    <a:lumMod val="50000"/>
                  </a:schemeClr>
                </a:solidFill>
              </a:rPr>
              <a:t>[{Contributions x (1+ Rate) } – Inflation – Anticipated Taxes] </a:t>
            </a:r>
            <a:r>
              <a:rPr lang="en-US" sz="3200" b="0" baseline="30000" dirty="0">
                <a:solidFill>
                  <a:schemeClr val="accent5">
                    <a:lumMod val="50000"/>
                  </a:schemeClr>
                </a:solidFill>
              </a:rPr>
              <a:t>Time</a:t>
            </a:r>
            <a:r>
              <a:rPr lang="en-US" sz="3200" b="0" dirty="0">
                <a:solidFill>
                  <a:schemeClr val="accent5">
                    <a:lumMod val="50000"/>
                  </a:schemeClr>
                </a:solidFill>
              </a:rPr>
              <a:t> </a:t>
            </a:r>
            <a:endParaRPr lang="en-US" sz="1050" b="0" dirty="0">
              <a:solidFill>
                <a:schemeClr val="accent5">
                  <a:lumMod val="50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790" y="2160819"/>
            <a:ext cx="4027137" cy="4027137"/>
          </a:xfrm>
          <a:prstGeom prst="rect">
            <a:avLst/>
          </a:prstGeom>
          <a:ln>
            <a:noFill/>
          </a:ln>
          <a:effectLst>
            <a:outerShdw blurRad="292100" dist="139700" dir="2700000" algn="tl" rotWithShape="0">
              <a:srgbClr val="333333">
                <a:alpha val="65000"/>
              </a:srgbClr>
            </a:outerShdw>
          </a:effectLst>
        </p:spPr>
      </p:pic>
      <p:sp>
        <p:nvSpPr>
          <p:cNvPr id="14" name="Content Placeholder 12">
            <a:extLst>
              <a:ext uri="{FF2B5EF4-FFF2-40B4-BE49-F238E27FC236}">
                <a16:creationId xmlns:a16="http://schemas.microsoft.com/office/drawing/2014/main" id="{B8E676E3-FB1C-634E-A9D8-18085C984F54}"/>
              </a:ext>
            </a:extLst>
          </p:cNvPr>
          <p:cNvSpPr txBox="1">
            <a:spLocks/>
          </p:cNvSpPr>
          <p:nvPr/>
        </p:nvSpPr>
        <p:spPr>
          <a:xfrm>
            <a:off x="1075812" y="2160819"/>
            <a:ext cx="4266044" cy="18364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Track your spending, savings, and investments</a:t>
            </a:r>
          </a:p>
          <a:p>
            <a:r>
              <a:rPr lang="en-US" sz="1800" dirty="0"/>
              <a:t>Pay yourself first</a:t>
            </a:r>
          </a:p>
          <a:p>
            <a:r>
              <a:rPr lang="en-US" sz="1800" dirty="0"/>
              <a:t>Start a side hustle</a:t>
            </a:r>
          </a:p>
          <a:p>
            <a:r>
              <a:rPr lang="en-US" sz="1800" dirty="0"/>
              <a:t>Find a residual income stream</a:t>
            </a:r>
          </a:p>
        </p:txBody>
      </p:sp>
      <p:sp>
        <p:nvSpPr>
          <p:cNvPr id="16" name="Title 1">
            <a:extLst>
              <a:ext uri="{FF2B5EF4-FFF2-40B4-BE49-F238E27FC236}">
                <a16:creationId xmlns:a16="http://schemas.microsoft.com/office/drawing/2014/main" id="{14801ABD-7339-4C70-82A3-696BE8EF14DF}"/>
              </a:ext>
            </a:extLst>
          </p:cNvPr>
          <p:cNvSpPr txBox="1">
            <a:spLocks/>
          </p:cNvSpPr>
          <p:nvPr/>
        </p:nvSpPr>
        <p:spPr>
          <a:xfrm>
            <a:off x="651032" y="5430098"/>
            <a:ext cx="6540567" cy="63470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solidFill>
                  <a:schemeClr val="accent1"/>
                </a:solidFill>
              </a:rPr>
              <a:t>Wealth = </a:t>
            </a:r>
            <a:r>
              <a:rPr lang="en-US" sz="3200" b="0" dirty="0">
                <a:solidFill>
                  <a:schemeClr val="accent1"/>
                </a:solidFill>
              </a:rPr>
              <a:t>Effort x Rate x Time </a:t>
            </a:r>
            <a:endParaRPr lang="en-US" sz="1050" b="0" dirty="0">
              <a:solidFill>
                <a:schemeClr val="accent1"/>
              </a:solidFill>
            </a:endParaRPr>
          </a:p>
        </p:txBody>
      </p:sp>
      <p:sp>
        <p:nvSpPr>
          <p:cNvPr id="7" name="Title 1">
            <a:extLst>
              <a:ext uri="{FF2B5EF4-FFF2-40B4-BE49-F238E27FC236}">
                <a16:creationId xmlns:a16="http://schemas.microsoft.com/office/drawing/2014/main" id="{14801ABD-7339-4C70-82A3-696BE8EF14DF}"/>
              </a:ext>
            </a:extLst>
          </p:cNvPr>
          <p:cNvSpPr txBox="1">
            <a:spLocks/>
          </p:cNvSpPr>
          <p:nvPr/>
        </p:nvSpPr>
        <p:spPr>
          <a:xfrm>
            <a:off x="651031" y="4396315"/>
            <a:ext cx="6540567" cy="634703"/>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solidFill>
                  <a:srgbClr val="FF0000"/>
                </a:solidFill>
              </a:rPr>
              <a:t>Wealth = </a:t>
            </a:r>
            <a:r>
              <a:rPr lang="en-US" sz="3200" b="0" dirty="0">
                <a:solidFill>
                  <a:srgbClr val="FF0000"/>
                </a:solidFill>
              </a:rPr>
              <a:t>[Contributions x (1+ Rate)] </a:t>
            </a:r>
            <a:r>
              <a:rPr lang="en-US" sz="3200" b="0" baseline="30000" dirty="0">
                <a:solidFill>
                  <a:srgbClr val="FF0000"/>
                </a:solidFill>
              </a:rPr>
              <a:t>Time</a:t>
            </a:r>
            <a:r>
              <a:rPr lang="en-US" sz="3200" b="0" dirty="0">
                <a:solidFill>
                  <a:srgbClr val="FF0000"/>
                </a:solidFill>
              </a:rPr>
              <a:t> </a:t>
            </a:r>
            <a:endParaRPr lang="en-US" sz="1050" b="0" dirty="0">
              <a:solidFill>
                <a:srgbClr val="FF0000"/>
              </a:solidFill>
            </a:endParaRPr>
          </a:p>
        </p:txBody>
      </p:sp>
      <p:sp>
        <p:nvSpPr>
          <p:cNvPr id="9" name="Title 1">
            <a:extLst>
              <a:ext uri="{FF2B5EF4-FFF2-40B4-BE49-F238E27FC236}">
                <a16:creationId xmlns:a16="http://schemas.microsoft.com/office/drawing/2014/main" id="{14801ABD-7339-4C70-82A3-696BE8EF14DF}"/>
              </a:ext>
            </a:extLst>
          </p:cNvPr>
          <p:cNvSpPr txBox="1">
            <a:spLocks/>
          </p:cNvSpPr>
          <p:nvPr/>
        </p:nvSpPr>
        <p:spPr>
          <a:xfrm>
            <a:off x="83349" y="1278845"/>
            <a:ext cx="443858"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dirty="0">
                <a:effectLst>
                  <a:outerShdw blurRad="38100" dist="38100" dir="2700000" algn="tl">
                    <a:srgbClr val="000000">
                      <a:alpha val="43137"/>
                    </a:srgbClr>
                  </a:outerShdw>
                </a:effectLst>
              </a:rPr>
              <a:t>1</a:t>
            </a:r>
            <a:endParaRPr lang="en-US" sz="1400" dirty="0"/>
          </a:p>
        </p:txBody>
      </p:sp>
      <p:sp>
        <p:nvSpPr>
          <p:cNvPr id="10" name="Title 1">
            <a:extLst>
              <a:ext uri="{FF2B5EF4-FFF2-40B4-BE49-F238E27FC236}">
                <a16:creationId xmlns:a16="http://schemas.microsoft.com/office/drawing/2014/main" id="{14801ABD-7339-4C70-82A3-696BE8EF14DF}"/>
              </a:ext>
            </a:extLst>
          </p:cNvPr>
          <p:cNvSpPr txBox="1">
            <a:spLocks/>
          </p:cNvSpPr>
          <p:nvPr/>
        </p:nvSpPr>
        <p:spPr>
          <a:xfrm>
            <a:off x="83349" y="4304144"/>
            <a:ext cx="443858" cy="323035"/>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dirty="0">
                <a:effectLst>
                  <a:outerShdw blurRad="38100" dist="38100" dir="2700000" algn="tl">
                    <a:srgbClr val="000000">
                      <a:alpha val="43137"/>
                    </a:srgbClr>
                  </a:outerShdw>
                </a:effectLst>
              </a:rPr>
              <a:t>2</a:t>
            </a:r>
            <a:endParaRPr lang="en-US" sz="1400" dirty="0"/>
          </a:p>
        </p:txBody>
      </p:sp>
      <p:sp>
        <p:nvSpPr>
          <p:cNvPr id="11" name="Title 1">
            <a:extLst>
              <a:ext uri="{FF2B5EF4-FFF2-40B4-BE49-F238E27FC236}">
                <a16:creationId xmlns:a16="http://schemas.microsoft.com/office/drawing/2014/main" id="{14801ABD-7339-4C70-82A3-696BE8EF14DF}"/>
              </a:ext>
            </a:extLst>
          </p:cNvPr>
          <p:cNvSpPr txBox="1">
            <a:spLocks/>
          </p:cNvSpPr>
          <p:nvPr/>
        </p:nvSpPr>
        <p:spPr>
          <a:xfrm>
            <a:off x="83349" y="5341598"/>
            <a:ext cx="443858"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dirty="0">
                <a:effectLst>
                  <a:outerShdw blurRad="38100" dist="38100" dir="2700000" algn="tl">
                    <a:srgbClr val="000000">
                      <a:alpha val="43137"/>
                    </a:srgbClr>
                  </a:outerShdw>
                </a:effectLst>
              </a:rPr>
              <a:t>3</a:t>
            </a:r>
            <a:endParaRPr lang="en-US" sz="1400" dirty="0"/>
          </a:p>
        </p:txBody>
      </p:sp>
    </p:spTree>
    <p:extLst>
      <p:ext uri="{BB962C8B-B14F-4D97-AF65-F5344CB8AC3E}">
        <p14:creationId xmlns:p14="http://schemas.microsoft.com/office/powerpoint/2010/main" val="195720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3" r="-1289"/>
          <a:stretch/>
        </p:blipFill>
        <p:spPr>
          <a:xfrm>
            <a:off x="6404954" y="786699"/>
            <a:ext cx="5249490" cy="5192841"/>
          </a:xfrm>
        </p:spPr>
      </p:pic>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241069" y="765064"/>
            <a:ext cx="5096105" cy="824273"/>
          </a:xfrm>
        </p:spPr>
        <p:txBody>
          <a:bodyPr>
            <a:normAutofit/>
          </a:bodyPr>
          <a:lstStyle/>
          <a:p>
            <a:r>
              <a:rPr lang="en-US" sz="5400" dirty="0"/>
              <a:t>#</a:t>
            </a:r>
            <a:r>
              <a:rPr lang="en-US" sz="5400" dirty="0">
                <a:effectLst>
                  <a:outerShdw blurRad="38100" dist="38100" dir="2700000" algn="tl">
                    <a:srgbClr val="000000">
                      <a:alpha val="43137"/>
                    </a:srgbClr>
                  </a:outerShdw>
                </a:effectLst>
              </a:rPr>
              <a:t>Investing</a:t>
            </a:r>
            <a:endParaRPr lang="en-US" sz="5400" dirty="0"/>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241069" y="2179817"/>
            <a:ext cx="5683870" cy="3722804"/>
          </a:xfrm>
        </p:spPr>
        <p:txBody>
          <a:bodyPr>
            <a:normAutofit lnSpcReduction="10000"/>
          </a:bodyPr>
          <a:lstStyle/>
          <a:p>
            <a:pPr marL="0" indent="0">
              <a:buNone/>
            </a:pPr>
            <a:r>
              <a:rPr lang="en-US" dirty="0"/>
              <a:t>Investing is the </a:t>
            </a:r>
            <a:r>
              <a:rPr lang="en-US" sz="2400" b="1" dirty="0"/>
              <a:t>third step</a:t>
            </a:r>
            <a:r>
              <a:rPr lang="en-US" sz="2400" dirty="0"/>
              <a:t> </a:t>
            </a:r>
            <a:r>
              <a:rPr lang="en-US" dirty="0"/>
              <a:t>on the road to financial success. *Not the first step!</a:t>
            </a:r>
          </a:p>
          <a:p>
            <a:pPr marL="0" indent="0">
              <a:buNone/>
            </a:pPr>
            <a:r>
              <a:rPr lang="en-US" dirty="0"/>
              <a:t> </a:t>
            </a:r>
          </a:p>
          <a:p>
            <a:pPr marL="0" indent="0">
              <a:buNone/>
            </a:pPr>
            <a:r>
              <a:rPr lang="en-US" b="1" dirty="0"/>
              <a:t>Why do People want to Invest? </a:t>
            </a:r>
            <a:r>
              <a:rPr lang="en-US" dirty="0"/>
              <a:t>To achieve financial goals; 1. Retirement savings, 2. Financial security, 3. Lifestyle changes, 4. It’s the adult thing to do. </a:t>
            </a:r>
          </a:p>
          <a:p>
            <a:pPr marL="0" indent="0">
              <a:buNone/>
            </a:pPr>
            <a:r>
              <a:rPr lang="en-US" b="1" dirty="0">
                <a:solidFill>
                  <a:srgbClr val="FF0000"/>
                </a:solidFill>
              </a:rPr>
              <a:t>So, What’s your timeline?</a:t>
            </a:r>
          </a:p>
          <a:p>
            <a:pPr marL="0" indent="0">
              <a:buNone/>
            </a:pPr>
            <a:r>
              <a:rPr lang="en-US" b="1" dirty="0">
                <a:solidFill>
                  <a:srgbClr val="FF0000"/>
                </a:solidFill>
              </a:rPr>
              <a:t>Why do you want to invest?</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241069" y="1576930"/>
            <a:ext cx="4008437" cy="602887"/>
          </a:xfrm>
        </p:spPr>
        <p:txBody>
          <a:bodyPr anchor="t"/>
          <a:lstStyle/>
          <a:p>
            <a:r>
              <a:rPr lang="en-US" dirty="0"/>
              <a:t>Making Money, Make Cents</a:t>
            </a:r>
          </a:p>
        </p:txBody>
      </p:sp>
      <p:sp>
        <p:nvSpPr>
          <p:cNvPr id="6" name="Title 19">
            <a:extLst>
              <a:ext uri="{FF2B5EF4-FFF2-40B4-BE49-F238E27FC236}">
                <a16:creationId xmlns:a16="http://schemas.microsoft.com/office/drawing/2014/main" id="{12FCB55E-59A0-A24E-82CA-C867595835BD}"/>
              </a:ext>
            </a:extLst>
          </p:cNvPr>
          <p:cNvSpPr txBox="1">
            <a:spLocks/>
          </p:cNvSpPr>
          <p:nvPr/>
        </p:nvSpPr>
        <p:spPr>
          <a:xfrm>
            <a:off x="2389907" y="5979540"/>
            <a:ext cx="3867541" cy="625559"/>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t>Cntrl + ALT + Accept</a:t>
            </a:r>
          </a:p>
        </p:txBody>
      </p:sp>
    </p:spTree>
    <p:extLst>
      <p:ext uri="{BB962C8B-B14F-4D97-AF65-F5344CB8AC3E}">
        <p14:creationId xmlns:p14="http://schemas.microsoft.com/office/powerpoint/2010/main" val="3957067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317128" y="1622182"/>
            <a:ext cx="4851916" cy="4851916"/>
          </a:xfrm>
        </p:spPr>
      </p:pic>
      <p:sp>
        <p:nvSpPr>
          <p:cNvPr id="3" name="Title 2"/>
          <p:cNvSpPr>
            <a:spLocks noGrp="1"/>
          </p:cNvSpPr>
          <p:nvPr>
            <p:ph type="title"/>
          </p:nvPr>
        </p:nvSpPr>
        <p:spPr>
          <a:xfrm>
            <a:off x="218394" y="226974"/>
            <a:ext cx="4008437" cy="1395208"/>
          </a:xfrm>
        </p:spPr>
        <p:txBody>
          <a:bodyPr/>
          <a:lstStyle/>
          <a:p>
            <a:r>
              <a:rPr lang="en-US" dirty="0">
                <a:effectLst>
                  <a:outerShdw blurRad="38100" dist="38100" dir="2700000" algn="tl">
                    <a:srgbClr val="000000">
                      <a:alpha val="43137"/>
                    </a:srgbClr>
                  </a:outerShdw>
                </a:effectLst>
              </a:rPr>
              <a:t>Discernment of Information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856" y="226974"/>
            <a:ext cx="5793781" cy="6026035"/>
          </a:xfrm>
          <a:prstGeom prst="rect">
            <a:avLst/>
          </a:prstGeom>
        </p:spPr>
      </p:pic>
      <p:sp>
        <p:nvSpPr>
          <p:cNvPr id="8" name="Frame 7"/>
          <p:cNvSpPr/>
          <p:nvPr/>
        </p:nvSpPr>
        <p:spPr>
          <a:xfrm>
            <a:off x="5404358" y="2141375"/>
            <a:ext cx="6484775" cy="1690791"/>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3">
            <a:extLst>
              <a:ext uri="{FF2B5EF4-FFF2-40B4-BE49-F238E27FC236}">
                <a16:creationId xmlns:a16="http://schemas.microsoft.com/office/drawing/2014/main" id="{566F62C9-A1BC-DD47-B0A8-8EF9838D62BB}"/>
              </a:ext>
            </a:extLst>
          </p:cNvPr>
          <p:cNvSpPr txBox="1">
            <a:spLocks/>
          </p:cNvSpPr>
          <p:nvPr/>
        </p:nvSpPr>
        <p:spPr>
          <a:xfrm rot="5400000">
            <a:off x="8735313" y="4134741"/>
            <a:ext cx="458994" cy="4873230"/>
          </a:xfrm>
          <a:prstGeom prst="rect">
            <a:avLst/>
          </a:prstGeom>
        </p:spPr>
        <p:txBody>
          <a:bodyPr vert="vert270"/>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000" dirty="0">
                <a:solidFill>
                  <a:srgbClr val="FF0000"/>
                </a:solidFill>
              </a:rPr>
              <a:t>YouTube Recommend </a:t>
            </a:r>
            <a:r>
              <a:rPr lang="en-US" sz="2000" dirty="0">
                <a:solidFill>
                  <a:prstClr val="black"/>
                </a:solidFill>
              </a:rPr>
              <a:t>– Investing With Rose!</a:t>
            </a:r>
            <a:endParaRPr lang="en-US" sz="2800" dirty="0"/>
          </a:p>
        </p:txBody>
      </p:sp>
      <p:sp>
        <p:nvSpPr>
          <p:cNvPr id="10" name="Frame 9"/>
          <p:cNvSpPr/>
          <p:nvPr/>
        </p:nvSpPr>
        <p:spPr>
          <a:xfrm>
            <a:off x="5473631" y="5218544"/>
            <a:ext cx="6484775" cy="12555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984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497102" y="310336"/>
            <a:ext cx="5592803" cy="935109"/>
          </a:xfrm>
        </p:spPr>
        <p:txBody>
          <a:bodyPr>
            <a:normAutofit/>
          </a:bodyPr>
          <a:lstStyle/>
          <a:p>
            <a:r>
              <a:rPr lang="en-US" sz="5400" dirty="0"/>
              <a:t>#InvtProcess</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497102" y="1828635"/>
            <a:ext cx="5336770" cy="4502090"/>
          </a:xfrm>
        </p:spPr>
        <p:txBody>
          <a:bodyPr>
            <a:noAutofit/>
          </a:bodyPr>
          <a:lstStyle/>
          <a:p>
            <a:pPr marL="342900" indent="-342900">
              <a:buFont typeface="+mj-lt"/>
              <a:buAutoNum type="arabicPeriod"/>
            </a:pPr>
            <a:r>
              <a:rPr lang="en-US" sz="1400" b="1" dirty="0"/>
              <a:t>Set Aside the Money. </a:t>
            </a:r>
            <a:r>
              <a:rPr lang="en-US" sz="1400" dirty="0"/>
              <a:t>Consider no less than $250/monthly or a fixed cash amount yearly.</a:t>
            </a:r>
          </a:p>
          <a:p>
            <a:pPr marL="342900" indent="-342900">
              <a:buFont typeface="+mj-lt"/>
              <a:buAutoNum type="arabicPeriod"/>
            </a:pPr>
            <a:r>
              <a:rPr lang="en-US" sz="1400" dirty="0"/>
              <a:t>Pick a </a:t>
            </a:r>
            <a:r>
              <a:rPr lang="en-US" sz="1400" b="1" dirty="0">
                <a:solidFill>
                  <a:srgbClr val="FF0000"/>
                </a:solidFill>
              </a:rPr>
              <a:t>Brokerage</a:t>
            </a:r>
            <a:r>
              <a:rPr lang="en-US" sz="1400" dirty="0"/>
              <a:t>. </a:t>
            </a:r>
          </a:p>
          <a:p>
            <a:pPr marL="800100" lvl="1" indent="-342900">
              <a:buFont typeface="+mj-lt"/>
              <a:buAutoNum type="arabicPeriod"/>
            </a:pPr>
            <a:r>
              <a:rPr lang="en-US" sz="1000" dirty="0"/>
              <a:t>Fidelity, Schwab, Merrill Lynch, Robin Hood, Acorn, Betterment, M1 Finance, Vanguard, etc…</a:t>
            </a:r>
          </a:p>
          <a:p>
            <a:pPr marL="800100" lvl="1" indent="-342900">
              <a:buFont typeface="+mj-lt"/>
              <a:buAutoNum type="arabicPeriod"/>
            </a:pPr>
            <a:r>
              <a:rPr lang="en-US" sz="1200" dirty="0"/>
              <a:t>It comes down to which platform makes sense to you the most.</a:t>
            </a:r>
          </a:p>
          <a:p>
            <a:pPr marL="342900" indent="-342900">
              <a:buFont typeface="+mj-lt"/>
              <a:buAutoNum type="arabicPeriod"/>
            </a:pPr>
            <a:r>
              <a:rPr lang="en-US" sz="1400" dirty="0"/>
              <a:t>Is it reoccurring deposits or fixed when you can? </a:t>
            </a:r>
          </a:p>
          <a:p>
            <a:pPr marL="342900" indent="-342900">
              <a:buFont typeface="+mj-lt"/>
              <a:buAutoNum type="arabicPeriod"/>
            </a:pPr>
            <a:r>
              <a:rPr lang="en-US" sz="1400" b="1" dirty="0"/>
              <a:t>Is your portfolio adjusted manually or automatically, or based on your risk profile? </a:t>
            </a:r>
            <a:endParaRPr lang="en-US" sz="1400" dirty="0"/>
          </a:p>
          <a:p>
            <a:pPr marL="800100" lvl="1" indent="-342900">
              <a:buFont typeface="+mj-lt"/>
              <a:buAutoNum type="arabicPeriod"/>
            </a:pPr>
            <a:r>
              <a:rPr lang="en-US" sz="1200" dirty="0"/>
              <a:t>This determines how balanced you are and/or how aggressive you want to be.</a:t>
            </a:r>
          </a:p>
          <a:p>
            <a:pPr marL="342900" indent="-342900">
              <a:buFont typeface="+mj-lt"/>
              <a:buAutoNum type="arabicPeriod"/>
            </a:pPr>
            <a:r>
              <a:rPr lang="en-US" sz="1400" dirty="0"/>
              <a:t>Buy, Hold, Sell and </a:t>
            </a:r>
            <a:r>
              <a:rPr lang="en-US" sz="1400" b="1" dirty="0">
                <a:solidFill>
                  <a:srgbClr val="FF0000"/>
                </a:solidFill>
              </a:rPr>
              <a:t>Get Taxed</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497102" y="1223091"/>
            <a:ext cx="4008437" cy="602887"/>
          </a:xfrm>
        </p:spPr>
        <p:txBody>
          <a:bodyPr anchor="t"/>
          <a:lstStyle/>
          <a:p>
            <a:r>
              <a:rPr lang="en-US" dirty="0"/>
              <a:t>Not a Destination, Nor a Shortcut</a:t>
            </a:r>
          </a:p>
        </p:txBody>
      </p:sp>
    </p:spTree>
    <p:extLst>
      <p:ext uri="{BB962C8B-B14F-4D97-AF65-F5344CB8AC3E}">
        <p14:creationId xmlns:p14="http://schemas.microsoft.com/office/powerpoint/2010/main" val="1619049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238126" y="1142631"/>
            <a:ext cx="4030703" cy="935109"/>
          </a:xfrm>
        </p:spPr>
        <p:txBody>
          <a:bodyPr>
            <a:normAutofit/>
          </a:bodyPr>
          <a:lstStyle/>
          <a:p>
            <a:r>
              <a:rPr lang="en-US" sz="5400" dirty="0"/>
              <a:t>#InvtProcess</a:t>
            </a:r>
          </a:p>
        </p:txBody>
      </p:sp>
      <p:pic>
        <p:nvPicPr>
          <p:cNvPr id="5" name="Picture 4"/>
          <p:cNvPicPr>
            <a:picLocks noChangeAspect="1"/>
          </p:cNvPicPr>
          <p:nvPr/>
        </p:nvPicPr>
        <p:blipFill>
          <a:blip r:embed="rId3"/>
          <a:stretch>
            <a:fillRect/>
          </a:stretch>
        </p:blipFill>
        <p:spPr>
          <a:xfrm>
            <a:off x="6848345" y="326226"/>
            <a:ext cx="5134106" cy="1588299"/>
          </a:xfrm>
          <a:prstGeom prst="rect">
            <a:avLst/>
          </a:prstGeom>
        </p:spPr>
      </p:pic>
      <p:pic>
        <p:nvPicPr>
          <p:cNvPr id="7" name="Picture 6"/>
          <p:cNvPicPr>
            <a:picLocks noChangeAspect="1"/>
          </p:cNvPicPr>
          <p:nvPr/>
        </p:nvPicPr>
        <p:blipFill>
          <a:blip r:embed="rId4"/>
          <a:stretch>
            <a:fillRect/>
          </a:stretch>
        </p:blipFill>
        <p:spPr>
          <a:xfrm>
            <a:off x="238126" y="2201437"/>
            <a:ext cx="7512121" cy="2334160"/>
          </a:xfrm>
          <a:prstGeom prst="rect">
            <a:avLst/>
          </a:prstGeom>
        </p:spPr>
      </p:pic>
      <p:pic>
        <p:nvPicPr>
          <p:cNvPr id="8" name="Picture 7"/>
          <p:cNvPicPr>
            <a:picLocks noChangeAspect="1"/>
          </p:cNvPicPr>
          <p:nvPr/>
        </p:nvPicPr>
        <p:blipFill>
          <a:blip r:embed="rId5"/>
          <a:stretch>
            <a:fillRect/>
          </a:stretch>
        </p:blipFill>
        <p:spPr>
          <a:xfrm>
            <a:off x="4829175" y="4229100"/>
            <a:ext cx="7296150" cy="2628900"/>
          </a:xfrm>
          <a:prstGeom prst="rect">
            <a:avLst/>
          </a:prstGeom>
        </p:spPr>
      </p:pic>
      <p:sp>
        <p:nvSpPr>
          <p:cNvPr id="12" name="Title 3">
            <a:extLst>
              <a:ext uri="{FF2B5EF4-FFF2-40B4-BE49-F238E27FC236}">
                <a16:creationId xmlns:a16="http://schemas.microsoft.com/office/drawing/2014/main" id="{566F62C9-A1BC-DD47-B0A8-8EF9838D62BB}"/>
              </a:ext>
            </a:extLst>
          </p:cNvPr>
          <p:cNvSpPr txBox="1">
            <a:spLocks/>
          </p:cNvSpPr>
          <p:nvPr/>
        </p:nvSpPr>
        <p:spPr>
          <a:xfrm rot="5400000">
            <a:off x="1408804" y="3422334"/>
            <a:ext cx="458994" cy="2800349"/>
          </a:xfrm>
          <a:prstGeom prst="rect">
            <a:avLst/>
          </a:prstGeom>
        </p:spPr>
        <p:txBody>
          <a:bodyPr vert="vert270"/>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000" dirty="0">
                <a:solidFill>
                  <a:srgbClr val="FF0000"/>
                </a:solidFill>
              </a:rPr>
              <a:t>Investing $500 per month</a:t>
            </a:r>
            <a:endParaRPr lang="en-US" sz="2800" dirty="0"/>
          </a:p>
        </p:txBody>
      </p:sp>
      <p:sp>
        <p:nvSpPr>
          <p:cNvPr id="13" name="Title 3">
            <a:extLst>
              <a:ext uri="{FF2B5EF4-FFF2-40B4-BE49-F238E27FC236}">
                <a16:creationId xmlns:a16="http://schemas.microsoft.com/office/drawing/2014/main" id="{566F62C9-A1BC-DD47-B0A8-8EF9838D62BB}"/>
              </a:ext>
            </a:extLst>
          </p:cNvPr>
          <p:cNvSpPr txBox="1">
            <a:spLocks/>
          </p:cNvSpPr>
          <p:nvPr/>
        </p:nvSpPr>
        <p:spPr>
          <a:xfrm rot="5400000">
            <a:off x="10400404" y="848887"/>
            <a:ext cx="458994" cy="2705100"/>
          </a:xfrm>
          <a:prstGeom prst="rect">
            <a:avLst/>
          </a:prstGeom>
        </p:spPr>
        <p:txBody>
          <a:bodyPr vert="vert270"/>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r"/>
            <a:r>
              <a:rPr lang="en-US" sz="2000" dirty="0">
                <a:solidFill>
                  <a:srgbClr val="FF0000"/>
                </a:solidFill>
              </a:rPr>
              <a:t>Investing $100 per week</a:t>
            </a:r>
            <a:endParaRPr lang="en-US" sz="2800" dirty="0"/>
          </a:p>
        </p:txBody>
      </p:sp>
      <p:sp>
        <p:nvSpPr>
          <p:cNvPr id="9" name="Striped Right Arrow 8"/>
          <p:cNvSpPr/>
          <p:nvPr/>
        </p:nvSpPr>
        <p:spPr>
          <a:xfrm>
            <a:off x="1962150" y="5257800"/>
            <a:ext cx="2724150" cy="105727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90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807" r="25807"/>
          <a:stretch>
            <a:fillRect/>
          </a:stretch>
        </p:blipFill>
        <p:spPr/>
      </p:pic>
      <p:sp>
        <p:nvSpPr>
          <p:cNvPr id="2" name="Title 1"/>
          <p:cNvSpPr>
            <a:spLocks noGrp="1"/>
          </p:cNvSpPr>
          <p:nvPr>
            <p:ph type="title"/>
          </p:nvPr>
        </p:nvSpPr>
        <p:spPr>
          <a:xfrm>
            <a:off x="190891" y="89206"/>
            <a:ext cx="4008437" cy="1395208"/>
          </a:xfrm>
        </p:spPr>
        <p:txBody>
          <a:bodyPr/>
          <a:lstStyle/>
          <a:p>
            <a:r>
              <a:rPr lang="en-US" dirty="0"/>
              <a:t>Breaking Down the Brokerage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7" y="1515344"/>
            <a:ext cx="5318143" cy="5285109"/>
          </a:xfrm>
          <a:prstGeom prst="rect">
            <a:avLst/>
          </a:prstGeom>
          <a:ln>
            <a:noFill/>
          </a:ln>
          <a:effectLst>
            <a:outerShdw blurRad="292100" dist="139700" dir="2700000" algn="tl" rotWithShape="0">
              <a:srgbClr val="333333">
                <a:alpha val="65000"/>
              </a:srgbClr>
            </a:outerShdw>
          </a:effectLst>
        </p:spPr>
      </p:pic>
      <p:sp>
        <p:nvSpPr>
          <p:cNvPr id="20" name="Title 1"/>
          <p:cNvSpPr txBox="1">
            <a:spLocks/>
          </p:cNvSpPr>
          <p:nvPr/>
        </p:nvSpPr>
        <p:spPr>
          <a:xfrm>
            <a:off x="9365353" y="-13063"/>
            <a:ext cx="2766180" cy="631824"/>
          </a:xfrm>
          <a:prstGeom prst="rect">
            <a:avLst/>
          </a:prstGeom>
        </p:spPr>
        <p:txBody>
          <a:bodyPr vert="horz" lIns="0" tIns="45720" rIns="91440" bIns="45720" rtlCol="0" anchor="b">
            <a:normAutofit fontScale="925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rgbClr val="FF0000"/>
                </a:solidFill>
              </a:rPr>
              <a:t>It Depends On Your Style and the Fees.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719" y="618761"/>
            <a:ext cx="6024630" cy="166351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9719" y="4881885"/>
            <a:ext cx="3079069" cy="172688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8364" y="4881885"/>
            <a:ext cx="3269019" cy="183882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5112" y="2573862"/>
            <a:ext cx="3098096" cy="2064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07541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5328" y="493776"/>
            <a:ext cx="5723176" cy="818285"/>
          </a:xfrm>
        </p:spPr>
        <p:txBody>
          <a:bodyPr>
            <a:normAutofit/>
          </a:bodyPr>
          <a:lstStyle/>
          <a:p>
            <a:r>
              <a:rPr lang="en-US" dirty="0"/>
              <a:t>Brokers or Brokerages?</a:t>
            </a:r>
          </a:p>
        </p:txBody>
      </p:sp>
      <p:sp>
        <p:nvSpPr>
          <p:cNvPr id="7" name="Text Placeholder 6"/>
          <p:cNvSpPr>
            <a:spLocks noGrp="1"/>
          </p:cNvSpPr>
          <p:nvPr>
            <p:ph type="body" sz="quarter" idx="11"/>
          </p:nvPr>
        </p:nvSpPr>
        <p:spPr>
          <a:xfrm>
            <a:off x="595328" y="1830490"/>
            <a:ext cx="9572800" cy="3949363"/>
          </a:xfrm>
        </p:spPr>
        <p:txBody>
          <a:bodyPr>
            <a:noAutofit/>
          </a:bodyPr>
          <a:lstStyle/>
          <a:p>
            <a:pPr marL="0" indent="0">
              <a:buNone/>
            </a:pPr>
            <a:r>
              <a:rPr lang="en-US" sz="2000" b="1" dirty="0"/>
              <a:t>A brokerage company’s main duty is to act as a </a:t>
            </a:r>
            <a:r>
              <a:rPr lang="en-US" sz="2000" b="1" dirty="0">
                <a:hlinkClick r:id="rId3"/>
              </a:rPr>
              <a:t>middleman</a:t>
            </a:r>
            <a:r>
              <a:rPr lang="en-US" sz="2000" b="1" dirty="0"/>
              <a:t> that connects buyers and sellers to facilitate a transaction. </a:t>
            </a:r>
          </a:p>
          <a:p>
            <a:pPr marL="0" indent="0">
              <a:buNone/>
            </a:pPr>
            <a:endParaRPr lang="en-US" sz="2000" b="1" dirty="0"/>
          </a:p>
          <a:p>
            <a:pPr marL="0" indent="0">
              <a:buNone/>
            </a:pPr>
            <a:r>
              <a:rPr lang="en-US" sz="1600" dirty="0"/>
              <a:t>Brokerage companies typically receive compensation by means of commissions or fees that are charged once the transaction has successfully completed. Nowadays these might be paid by the exchange or by the customer, or in some cases both. Because many discount brokerages have instituted zero-commission trading, they make up for this loss of revenue in other areas, including getting paid by the exchanges for larger quantities of order flow. For example, when a trade order for a stock is executed, an investor pays a transaction fee for the brokerage company's efforts to complete the trade. </a:t>
            </a:r>
          </a:p>
        </p:txBody>
      </p:sp>
      <p:sp>
        <p:nvSpPr>
          <p:cNvPr id="8" name="Text Placeholder 7"/>
          <p:cNvSpPr>
            <a:spLocks noGrp="1"/>
          </p:cNvSpPr>
          <p:nvPr>
            <p:ph type="body" sz="quarter" idx="12"/>
          </p:nvPr>
        </p:nvSpPr>
        <p:spPr>
          <a:xfrm>
            <a:off x="687546" y="1310316"/>
            <a:ext cx="3359060" cy="340073"/>
          </a:xfrm>
        </p:spPr>
        <p:txBody>
          <a:bodyPr/>
          <a:lstStyle/>
          <a:p>
            <a:r>
              <a:rPr lang="en-US" dirty="0"/>
              <a:t>In the Simplest Term</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77721"/>
          <a:stretch/>
        </p:blipFill>
        <p:spPr>
          <a:xfrm>
            <a:off x="10260346" y="1122536"/>
            <a:ext cx="1869450" cy="5200677"/>
          </a:xfrm>
          <a:prstGeom prst="rect">
            <a:avLst/>
          </a:prstGeom>
        </p:spPr>
      </p:pic>
      <p:sp>
        <p:nvSpPr>
          <p:cNvPr id="11" name="Title 4"/>
          <p:cNvSpPr txBox="1">
            <a:spLocks/>
          </p:cNvSpPr>
          <p:nvPr/>
        </p:nvSpPr>
        <p:spPr>
          <a:xfrm>
            <a:off x="10376683" y="304251"/>
            <a:ext cx="1636776" cy="818285"/>
          </a:xfrm>
          <a:prstGeom prst="rect">
            <a:avLst/>
          </a:prstGeom>
        </p:spPr>
        <p:txBody>
          <a:bodyPr vert="horz" lIns="0" tIns="45720" rIns="91440" bIns="45720" rtlCol="0" anchor="b">
            <a:normAutofit fontScale="900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600" dirty="0">
                <a:solidFill>
                  <a:schemeClr val="tx1">
                    <a:lumMod val="60000"/>
                    <a:lumOff val="40000"/>
                  </a:schemeClr>
                </a:solidFill>
              </a:rPr>
              <a:t>Top 5 Ranked</a:t>
            </a:r>
          </a:p>
        </p:txBody>
      </p:sp>
    </p:spTree>
    <p:extLst>
      <p:ext uri="{BB962C8B-B14F-4D97-AF65-F5344CB8AC3E}">
        <p14:creationId xmlns:p14="http://schemas.microsoft.com/office/powerpoint/2010/main" val="3691365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035" y="936220"/>
            <a:ext cx="2693625" cy="139520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t>Layout Examples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949" y="89206"/>
            <a:ext cx="4849048" cy="361072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35" y="2501808"/>
            <a:ext cx="2850519" cy="2850519"/>
          </a:xfrm>
          <a:prstGeom prst="rect">
            <a:avLst/>
          </a:prstGeom>
        </p:spPr>
      </p:pic>
      <p:sp>
        <p:nvSpPr>
          <p:cNvPr id="5" name="Title 1"/>
          <p:cNvSpPr txBox="1">
            <a:spLocks/>
          </p:cNvSpPr>
          <p:nvPr/>
        </p:nvSpPr>
        <p:spPr>
          <a:xfrm>
            <a:off x="126174" y="5309994"/>
            <a:ext cx="2693625" cy="528861"/>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hlinkClick r:id="rId4"/>
              </a:rPr>
              <a:t>Betterment</a:t>
            </a:r>
            <a:endParaRPr lang="en-US" sz="3200" dirty="0"/>
          </a:p>
        </p:txBody>
      </p:sp>
      <p:sp>
        <p:nvSpPr>
          <p:cNvPr id="6" name="Title 1"/>
          <p:cNvSpPr txBox="1">
            <a:spLocks/>
          </p:cNvSpPr>
          <p:nvPr/>
        </p:nvSpPr>
        <p:spPr>
          <a:xfrm>
            <a:off x="6007163" y="6159122"/>
            <a:ext cx="2578328" cy="407141"/>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800" dirty="0">
                <a:hlinkClick r:id="rId5"/>
              </a:rPr>
              <a:t>Fidelity.com</a:t>
            </a:r>
            <a:endParaRPr lang="en-US" sz="2800" dirty="0"/>
          </a:p>
        </p:txBody>
      </p:sp>
      <p:sp>
        <p:nvSpPr>
          <p:cNvPr id="7" name="Title 1"/>
          <p:cNvSpPr txBox="1">
            <a:spLocks/>
          </p:cNvSpPr>
          <p:nvPr/>
        </p:nvSpPr>
        <p:spPr>
          <a:xfrm>
            <a:off x="8643849" y="4030745"/>
            <a:ext cx="3400983" cy="528861"/>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3200" dirty="0">
                <a:hlinkClick r:id="rId6"/>
              </a:rPr>
              <a:t>$10 Referral Code</a:t>
            </a:r>
            <a:endParaRPr lang="en-US" sz="32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8067" y="3643241"/>
            <a:ext cx="4740511" cy="230376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3819" y="224124"/>
            <a:ext cx="4340168" cy="2819400"/>
          </a:xfrm>
          <a:prstGeom prst="rect">
            <a:avLst/>
          </a:prstGeom>
        </p:spPr>
      </p:pic>
      <p:sp>
        <p:nvSpPr>
          <p:cNvPr id="10" name="Title 1"/>
          <p:cNvSpPr txBox="1">
            <a:spLocks/>
          </p:cNvSpPr>
          <p:nvPr/>
        </p:nvSpPr>
        <p:spPr>
          <a:xfrm>
            <a:off x="4705659" y="3090977"/>
            <a:ext cx="2578328" cy="407141"/>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800" dirty="0">
                <a:hlinkClick r:id="rId9"/>
              </a:rPr>
              <a:t>Vanguard.com</a:t>
            </a:r>
            <a:endParaRPr lang="en-US" sz="2800" dirty="0"/>
          </a:p>
        </p:txBody>
      </p:sp>
      <p:sp>
        <p:nvSpPr>
          <p:cNvPr id="11" name="Title 1"/>
          <p:cNvSpPr txBox="1">
            <a:spLocks/>
          </p:cNvSpPr>
          <p:nvPr/>
        </p:nvSpPr>
        <p:spPr>
          <a:xfrm>
            <a:off x="9375919" y="3699933"/>
            <a:ext cx="2578328" cy="407141"/>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800" dirty="0"/>
              <a:t>M1Finance.com</a:t>
            </a:r>
          </a:p>
        </p:txBody>
      </p:sp>
    </p:spTree>
    <p:extLst>
      <p:ext uri="{BB962C8B-B14F-4D97-AF65-F5344CB8AC3E}">
        <p14:creationId xmlns:p14="http://schemas.microsoft.com/office/powerpoint/2010/main" val="1446255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949696" y="1405471"/>
            <a:ext cx="5708904" cy="4567123"/>
          </a:xfrm>
        </p:spPr>
      </p:pic>
      <p:sp>
        <p:nvSpPr>
          <p:cNvPr id="3" name="Title 2"/>
          <p:cNvSpPr>
            <a:spLocks noGrp="1"/>
          </p:cNvSpPr>
          <p:nvPr>
            <p:ph type="title"/>
          </p:nvPr>
        </p:nvSpPr>
        <p:spPr>
          <a:xfrm>
            <a:off x="1328737" y="786810"/>
            <a:ext cx="4505135" cy="1395208"/>
          </a:xfrm>
        </p:spPr>
        <p:txBody>
          <a:bodyPr>
            <a:noAutofit/>
          </a:bodyPr>
          <a:lstStyle/>
          <a:p>
            <a:r>
              <a:rPr lang="en-US" sz="5400" dirty="0">
                <a:solidFill>
                  <a:srgbClr val="FF0000"/>
                </a:solidFill>
              </a:rPr>
              <a:t>Example #2</a:t>
            </a:r>
          </a:p>
        </p:txBody>
      </p:sp>
      <p:sp>
        <p:nvSpPr>
          <p:cNvPr id="4" name="Text Placeholder 3"/>
          <p:cNvSpPr>
            <a:spLocks noGrp="1"/>
          </p:cNvSpPr>
          <p:nvPr>
            <p:ph type="body" sz="quarter" idx="11"/>
          </p:nvPr>
        </p:nvSpPr>
        <p:spPr>
          <a:xfrm>
            <a:off x="1328738" y="2673712"/>
            <a:ext cx="5072061" cy="2955563"/>
          </a:xfrm>
        </p:spPr>
        <p:txBody>
          <a:bodyPr>
            <a:noAutofit/>
          </a:bodyPr>
          <a:lstStyle/>
          <a:p>
            <a:r>
              <a:rPr lang="en-US" sz="2400" b="1" dirty="0"/>
              <a:t>M1 Finance - </a:t>
            </a:r>
            <a:r>
              <a:rPr lang="en-US" sz="2400" b="1" dirty="0">
                <a:solidFill>
                  <a:srgbClr val="FF0000"/>
                </a:solidFill>
              </a:rPr>
              <a:t>$10 Opportunity</a:t>
            </a:r>
          </a:p>
          <a:p>
            <a:r>
              <a:rPr lang="en-US" sz="2400" b="1" dirty="0"/>
              <a:t>Merrill Lynch</a:t>
            </a:r>
          </a:p>
          <a:p>
            <a:r>
              <a:rPr lang="en-US" sz="2400" b="1" dirty="0"/>
              <a:t>Fidelity - </a:t>
            </a:r>
            <a:r>
              <a:rPr lang="en-US" sz="2400" b="1" dirty="0">
                <a:solidFill>
                  <a:srgbClr val="FF0000"/>
                </a:solidFill>
                <a:hlinkClick r:id="rId3"/>
              </a:rPr>
              <a:t>$100 Starter Pack</a:t>
            </a:r>
            <a:endParaRPr lang="en-US" sz="2400" b="1" dirty="0">
              <a:solidFill>
                <a:srgbClr val="FF0000"/>
              </a:solidFill>
            </a:endParaRPr>
          </a:p>
          <a:p>
            <a:r>
              <a:rPr lang="en-US" sz="2400" b="1" dirty="0"/>
              <a:t>TD Ameritrade – </a:t>
            </a:r>
            <a:r>
              <a:rPr lang="en-US" sz="2400" dirty="0"/>
              <a:t>Think or Swim</a:t>
            </a:r>
          </a:p>
        </p:txBody>
      </p:sp>
      <p:sp>
        <p:nvSpPr>
          <p:cNvPr id="5" name="Text Placeholder 4"/>
          <p:cNvSpPr>
            <a:spLocks noGrp="1"/>
          </p:cNvSpPr>
          <p:nvPr>
            <p:ph type="body" sz="quarter" idx="12"/>
          </p:nvPr>
        </p:nvSpPr>
        <p:spPr/>
        <p:txBody>
          <a:bodyPr/>
          <a:lstStyle/>
          <a:p>
            <a:r>
              <a:rPr lang="en-US" dirty="0"/>
              <a:t>Variety and Style</a:t>
            </a:r>
          </a:p>
        </p:txBody>
      </p:sp>
    </p:spTree>
    <p:extLst>
      <p:ext uri="{BB962C8B-B14F-4D97-AF65-F5344CB8AC3E}">
        <p14:creationId xmlns:p14="http://schemas.microsoft.com/office/powerpoint/2010/main" val="28519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rot="20889380">
            <a:off x="4828033" y="1787932"/>
            <a:ext cx="3692571" cy="3692571"/>
          </a:xfrm>
        </p:spPr>
      </p:pic>
      <p:sp>
        <p:nvSpPr>
          <p:cNvPr id="5" name="Title 4"/>
          <p:cNvSpPr>
            <a:spLocks noGrp="1"/>
          </p:cNvSpPr>
          <p:nvPr>
            <p:ph type="title"/>
          </p:nvPr>
        </p:nvSpPr>
        <p:spPr>
          <a:xfrm>
            <a:off x="595328" y="493776"/>
            <a:ext cx="9250636" cy="818285"/>
          </a:xfrm>
        </p:spPr>
        <p:txBody>
          <a:bodyPr>
            <a:normAutofit/>
          </a:bodyPr>
          <a:lstStyle/>
          <a:p>
            <a:r>
              <a:rPr lang="en-US" dirty="0"/>
              <a:t>The Financial Griot Team</a:t>
            </a:r>
          </a:p>
        </p:txBody>
      </p:sp>
      <p:sp>
        <p:nvSpPr>
          <p:cNvPr id="7" name="Text Placeholder 6"/>
          <p:cNvSpPr>
            <a:spLocks noGrp="1"/>
          </p:cNvSpPr>
          <p:nvPr>
            <p:ph type="body" sz="quarter" idx="11"/>
          </p:nvPr>
        </p:nvSpPr>
        <p:spPr>
          <a:xfrm>
            <a:off x="595328" y="1839230"/>
            <a:ext cx="4052660" cy="4598808"/>
          </a:xfrm>
        </p:spPr>
        <p:txBody>
          <a:bodyPr>
            <a:noAutofit/>
          </a:bodyPr>
          <a:lstStyle/>
          <a:p>
            <a:r>
              <a:rPr lang="en-US" sz="2000" b="1" dirty="0"/>
              <a:t>Over $4.5M in Assets</a:t>
            </a:r>
            <a:r>
              <a:rPr lang="en-US" sz="2000" dirty="0"/>
              <a:t>.</a:t>
            </a:r>
          </a:p>
          <a:p>
            <a:r>
              <a:rPr lang="en-US" sz="2000" dirty="0"/>
              <a:t>Over 45 years of Experience in the field of Accounting, Taxation, Auditing, Finance, Small Business Incubation, Medical Insurance, Tech, Marketing and Sales. </a:t>
            </a:r>
          </a:p>
          <a:p>
            <a:r>
              <a:rPr lang="en-US" sz="2000" dirty="0"/>
              <a:t>And, “</a:t>
            </a:r>
            <a:r>
              <a:rPr lang="en-US" sz="2000" i="1" dirty="0"/>
              <a:t>Way too much of Lawrence hating on Brunch</a:t>
            </a:r>
            <a:r>
              <a:rPr lang="en-US" sz="2000" dirty="0"/>
              <a:t>.”</a:t>
            </a:r>
          </a:p>
        </p:txBody>
      </p:sp>
      <p:sp>
        <p:nvSpPr>
          <p:cNvPr id="8" name="Text Placeholder 7"/>
          <p:cNvSpPr>
            <a:spLocks noGrp="1"/>
          </p:cNvSpPr>
          <p:nvPr>
            <p:ph type="body" sz="quarter" idx="12"/>
          </p:nvPr>
        </p:nvSpPr>
        <p:spPr>
          <a:xfrm>
            <a:off x="687545" y="1310316"/>
            <a:ext cx="5735723" cy="340073"/>
          </a:xfrm>
        </p:spPr>
        <p:txBody>
          <a:bodyPr>
            <a:noAutofit/>
          </a:bodyPr>
          <a:lstStyle/>
          <a:p>
            <a:r>
              <a:rPr lang="en-US" sz="1200" dirty="0"/>
              <a:t>Because We Can’t Tackle Wealth Building Alone.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6758" y="3516621"/>
            <a:ext cx="2925527" cy="292552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70960">
            <a:off x="8447666" y="532340"/>
            <a:ext cx="3431491" cy="3431491"/>
          </a:xfrm>
          <a:prstGeom prst="rect">
            <a:avLst/>
          </a:prstGeom>
        </p:spPr>
      </p:pic>
    </p:spTree>
    <p:extLst>
      <p:ext uri="{BB962C8B-B14F-4D97-AF65-F5344CB8AC3E}">
        <p14:creationId xmlns:p14="http://schemas.microsoft.com/office/powerpoint/2010/main" val="1372738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1892" r="31892"/>
          <a:stretch>
            <a:fillRect/>
          </a:stretch>
        </p:blipFill>
        <p:spPr/>
      </p:pic>
      <p:sp>
        <p:nvSpPr>
          <p:cNvPr id="2" name="Title 1"/>
          <p:cNvSpPr>
            <a:spLocks noGrp="1"/>
          </p:cNvSpPr>
          <p:nvPr>
            <p:ph type="title"/>
          </p:nvPr>
        </p:nvSpPr>
        <p:spPr>
          <a:xfrm>
            <a:off x="190891" y="89206"/>
            <a:ext cx="4008437" cy="1395208"/>
          </a:xfrm>
        </p:spPr>
        <p:txBody>
          <a:bodyPr/>
          <a:lstStyle/>
          <a:p>
            <a:r>
              <a:rPr lang="en-US" dirty="0">
                <a:effectLst>
                  <a:outerShdw blurRad="38100" dist="38100" dir="2700000" algn="tl">
                    <a:srgbClr val="000000">
                      <a:alpha val="43137"/>
                    </a:srgbClr>
                  </a:outerShdw>
                </a:effectLst>
              </a:rPr>
              <a:t>Successful Investing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64" y="1484414"/>
            <a:ext cx="9185564" cy="5166880"/>
          </a:xfrm>
          <a:prstGeom prst="rect">
            <a:avLst/>
          </a:prstGeom>
        </p:spPr>
      </p:pic>
      <p:cxnSp>
        <p:nvCxnSpPr>
          <p:cNvPr id="12" name="Elbow Connector 11"/>
          <p:cNvCxnSpPr/>
          <p:nvPr/>
        </p:nvCxnSpPr>
        <p:spPr>
          <a:xfrm rot="16200000" flipH="1">
            <a:off x="2779831" y="510456"/>
            <a:ext cx="1305098" cy="1015705"/>
          </a:xfrm>
          <a:prstGeom prst="bentConnector3">
            <a:avLst>
              <a:gd name="adj1" fmla="val 50000"/>
            </a:avLst>
          </a:prstGeom>
          <a:ln w="9525"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217511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4399" r="24399"/>
          <a:stretch/>
        </p:blipFill>
        <p:spPr/>
      </p:pic>
      <p:sp>
        <p:nvSpPr>
          <p:cNvPr id="2" name="Title 1"/>
          <p:cNvSpPr>
            <a:spLocks noGrp="1"/>
          </p:cNvSpPr>
          <p:nvPr>
            <p:ph type="title"/>
          </p:nvPr>
        </p:nvSpPr>
        <p:spPr>
          <a:xfrm>
            <a:off x="190891" y="89206"/>
            <a:ext cx="4008437" cy="1395208"/>
          </a:xfrm>
        </p:spPr>
        <p:txBody>
          <a:bodyPr/>
          <a:lstStyle/>
          <a:p>
            <a:r>
              <a:rPr lang="en-US" dirty="0"/>
              <a:t>Levels to Owning Shares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142" y="2997317"/>
            <a:ext cx="2476642" cy="16538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51" y="1484414"/>
            <a:ext cx="3380374" cy="1318346"/>
          </a:xfrm>
          <a:prstGeom prst="rect">
            <a:avLst/>
          </a:prstGeom>
        </p:spPr>
      </p:pic>
      <p:sp>
        <p:nvSpPr>
          <p:cNvPr id="14" name="Title 1"/>
          <p:cNvSpPr txBox="1">
            <a:spLocks/>
          </p:cNvSpPr>
          <p:nvPr/>
        </p:nvSpPr>
        <p:spPr>
          <a:xfrm>
            <a:off x="503528" y="2416861"/>
            <a:ext cx="2351758" cy="79460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t>You can buy individual stocks</a:t>
            </a:r>
          </a:p>
        </p:txBody>
      </p:sp>
      <p:sp>
        <p:nvSpPr>
          <p:cNvPr id="15" name="Title 1"/>
          <p:cNvSpPr txBox="1">
            <a:spLocks/>
          </p:cNvSpPr>
          <p:nvPr/>
        </p:nvSpPr>
        <p:spPr>
          <a:xfrm>
            <a:off x="3868726" y="4736581"/>
            <a:ext cx="3105652" cy="1208600"/>
          </a:xfrm>
          <a:prstGeom prst="rect">
            <a:avLst/>
          </a:prstGeom>
        </p:spPr>
        <p:txBody>
          <a:bodyPr vert="horz" lIns="0" tIns="45720" rIns="91440" bIns="45720" rtlCol="0" anchor="b">
            <a:normAutofit fontScale="92500" lnSpcReduction="1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rgbClr val="FF0000"/>
                </a:solidFill>
              </a:rPr>
              <a:t>You can buy Indexes</a:t>
            </a:r>
            <a:r>
              <a:rPr lang="en-US" sz="2400" dirty="0"/>
              <a:t> or Mutual funds,  i.e. Total Mkt Funds which are made up of various stocks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92" y="4246733"/>
            <a:ext cx="2799381" cy="1864388"/>
          </a:xfrm>
          <a:prstGeom prst="rect">
            <a:avLst/>
          </a:prstGeom>
        </p:spPr>
      </p:pic>
      <p:cxnSp>
        <p:nvCxnSpPr>
          <p:cNvPr id="18" name="Elbow Connector 17"/>
          <p:cNvCxnSpPr>
            <a:stCxn id="14" idx="2"/>
            <a:endCxn id="16" idx="0"/>
          </p:cNvCxnSpPr>
          <p:nvPr/>
        </p:nvCxnSpPr>
        <p:spPr>
          <a:xfrm rot="16200000" flipH="1">
            <a:off x="1223511" y="3667360"/>
            <a:ext cx="1035269" cy="1234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7" idx="1"/>
            <a:endCxn id="16" idx="3"/>
          </p:cNvCxnSpPr>
          <p:nvPr/>
        </p:nvCxnSpPr>
        <p:spPr>
          <a:xfrm rot="10800000" flipV="1">
            <a:off x="3202574" y="3824241"/>
            <a:ext cx="672569" cy="13546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387951" y="6005851"/>
            <a:ext cx="2899715" cy="794603"/>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t>Your Purchases Represent Your Portfolio</a:t>
            </a:r>
          </a:p>
        </p:txBody>
      </p:sp>
      <p:sp>
        <p:nvSpPr>
          <p:cNvPr id="27" name="Title 1"/>
          <p:cNvSpPr txBox="1">
            <a:spLocks/>
          </p:cNvSpPr>
          <p:nvPr/>
        </p:nvSpPr>
        <p:spPr>
          <a:xfrm>
            <a:off x="7222948" y="1581288"/>
            <a:ext cx="2918579" cy="920266"/>
          </a:xfrm>
          <a:prstGeom prst="rect">
            <a:avLst/>
          </a:prstGeom>
        </p:spPr>
        <p:txBody>
          <a:bodyPr vert="horz" lIns="0" tIns="45720" rIns="91440" bIns="45720" rtlCol="0" anchor="b">
            <a:normAutofit fontScale="92500" lnSpcReduction="1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rgbClr val="FF0000"/>
                </a:solidFill>
              </a:rPr>
              <a:t>You Can Own Shares of specific companies and indexes at the same time.</a:t>
            </a: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990" y="224801"/>
            <a:ext cx="2511090" cy="1102318"/>
          </a:xfrm>
          <a:prstGeom prst="rect">
            <a:avLst/>
          </a:prstGeom>
        </p:spPr>
      </p:pic>
      <p:cxnSp>
        <p:nvCxnSpPr>
          <p:cNvPr id="31" name="Elbow Connector 30"/>
          <p:cNvCxnSpPr>
            <a:stCxn id="8" idx="3"/>
            <a:endCxn id="29" idx="1"/>
          </p:cNvCxnSpPr>
          <p:nvPr/>
        </p:nvCxnSpPr>
        <p:spPr>
          <a:xfrm flipV="1">
            <a:off x="3768325" y="775960"/>
            <a:ext cx="826665" cy="1367627"/>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3"/>
          </p:cNvCxnSpPr>
          <p:nvPr/>
        </p:nvCxnSpPr>
        <p:spPr>
          <a:xfrm>
            <a:off x="3768325" y="2143587"/>
            <a:ext cx="914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itle 1"/>
          <p:cNvSpPr txBox="1">
            <a:spLocks/>
          </p:cNvSpPr>
          <p:nvPr/>
        </p:nvSpPr>
        <p:spPr>
          <a:xfrm>
            <a:off x="4963675" y="1361891"/>
            <a:ext cx="2177449" cy="589628"/>
          </a:xfrm>
          <a:prstGeom prst="rect">
            <a:avLst/>
          </a:prstGeom>
        </p:spPr>
        <p:txBody>
          <a:bodyPr vert="horz" lIns="0" tIns="45720" rIns="91440" bIns="45720" rtlCol="0" anchor="b">
            <a:normAutofit fontScale="925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t>Some Investments Pay Out Dividends</a:t>
            </a:r>
          </a:p>
        </p:txBody>
      </p:sp>
      <p:cxnSp>
        <p:nvCxnSpPr>
          <p:cNvPr id="38" name="Elbow Connector 37"/>
          <p:cNvCxnSpPr>
            <a:stCxn id="7" idx="0"/>
            <a:endCxn id="35" idx="2"/>
          </p:cNvCxnSpPr>
          <p:nvPr/>
        </p:nvCxnSpPr>
        <p:spPr>
          <a:xfrm rot="5400000" flipH="1" flipV="1">
            <a:off x="5060032" y="2004950"/>
            <a:ext cx="1045798" cy="938937"/>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9365353" y="-13063"/>
            <a:ext cx="2766180" cy="631824"/>
          </a:xfrm>
          <a:prstGeom prst="rect">
            <a:avLst/>
          </a:prstGeom>
        </p:spPr>
        <p:txBody>
          <a:bodyPr vert="horz" lIns="0" tIns="45720" rIns="91440" bIns="45720" rtlCol="0" anchor="b">
            <a:normAutofit fontScale="925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rgbClr val="FF0000"/>
                </a:solidFill>
              </a:rPr>
              <a:t>Experts prefer Indexes over Mutual Funds due to Fees</a:t>
            </a:r>
          </a:p>
        </p:txBody>
      </p:sp>
      <p:sp>
        <p:nvSpPr>
          <p:cNvPr id="21" name="Title 1"/>
          <p:cNvSpPr txBox="1">
            <a:spLocks/>
          </p:cNvSpPr>
          <p:nvPr/>
        </p:nvSpPr>
        <p:spPr>
          <a:xfrm>
            <a:off x="7497759" y="6396349"/>
            <a:ext cx="3849113" cy="324783"/>
          </a:xfrm>
          <a:prstGeom prst="rect">
            <a:avLst/>
          </a:prstGeom>
        </p:spPr>
        <p:txBody>
          <a:bodyPr vert="horz" lIns="0" tIns="45720" rIns="91440" bIns="45720" rtlCol="0" anchor="b">
            <a:normAutofit fontScale="85000" lnSpcReduction="2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sz="2400" dirty="0">
                <a:solidFill>
                  <a:srgbClr val="FF0000"/>
                </a:solidFill>
              </a:rPr>
              <a:t>Some Indices are Sector Based</a:t>
            </a:r>
          </a:p>
        </p:txBody>
      </p:sp>
    </p:spTree>
    <p:extLst>
      <p:ext uri="{BB962C8B-B14F-4D97-AF65-F5344CB8AC3E}">
        <p14:creationId xmlns:p14="http://schemas.microsoft.com/office/powerpoint/2010/main" val="139567102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384" b="8384"/>
          <a:stretch>
            <a:fillRect/>
          </a:stretch>
        </p:blipFill>
        <p:spPr/>
      </p:pic>
      <p:sp>
        <p:nvSpPr>
          <p:cNvPr id="20" name="Title 19">
            <a:extLst>
              <a:ext uri="{FF2B5EF4-FFF2-40B4-BE49-F238E27FC236}">
                <a16:creationId xmlns:a16="http://schemas.microsoft.com/office/drawing/2014/main" id="{12FCB55E-59A0-A24E-82CA-C867595835BD}"/>
              </a:ext>
            </a:extLst>
          </p:cNvPr>
          <p:cNvSpPr>
            <a:spLocks noGrp="1"/>
          </p:cNvSpPr>
          <p:nvPr>
            <p:ph type="title"/>
          </p:nvPr>
        </p:nvSpPr>
        <p:spPr>
          <a:xfrm>
            <a:off x="531081" y="600456"/>
            <a:ext cx="5592803" cy="1430530"/>
          </a:xfrm>
        </p:spPr>
        <p:txBody>
          <a:bodyPr>
            <a:normAutofit fontScale="90000"/>
          </a:bodyPr>
          <a:lstStyle/>
          <a:p>
            <a:r>
              <a:rPr lang="en-US" sz="5400" dirty="0"/>
              <a:t>#Building a Winning Portfolio</a:t>
            </a:r>
          </a:p>
        </p:txBody>
      </p:sp>
      <p:sp>
        <p:nvSpPr>
          <p:cNvPr id="11" name="Text Placeholder 10">
            <a:extLst>
              <a:ext uri="{FF2B5EF4-FFF2-40B4-BE49-F238E27FC236}">
                <a16:creationId xmlns:a16="http://schemas.microsoft.com/office/drawing/2014/main" id="{2DDA8123-7ECD-2A44-A629-7F2DB0D01D34}"/>
              </a:ext>
            </a:extLst>
          </p:cNvPr>
          <p:cNvSpPr>
            <a:spLocks noGrp="1"/>
          </p:cNvSpPr>
          <p:nvPr>
            <p:ph type="body" sz="quarter" idx="11"/>
          </p:nvPr>
        </p:nvSpPr>
        <p:spPr>
          <a:xfrm>
            <a:off x="531081" y="2621086"/>
            <a:ext cx="5272954" cy="3834578"/>
          </a:xfrm>
        </p:spPr>
        <p:txBody>
          <a:bodyPr>
            <a:noAutofit/>
          </a:bodyPr>
          <a:lstStyle/>
          <a:p>
            <a:pPr marL="342900" indent="-342900">
              <a:buFont typeface="+mj-lt"/>
              <a:buAutoNum type="arabicPeriod"/>
            </a:pPr>
            <a:r>
              <a:rPr lang="en-US" b="1" dirty="0">
                <a:solidFill>
                  <a:schemeClr val="tx1"/>
                </a:solidFill>
              </a:rPr>
              <a:t>Know your Risk Profile and Capacity. </a:t>
            </a:r>
            <a:r>
              <a:rPr lang="en-US" dirty="0">
                <a:solidFill>
                  <a:schemeClr val="tx1"/>
                </a:solidFill>
              </a:rPr>
              <a:t> Risk vs Reward</a:t>
            </a:r>
            <a:endParaRPr lang="en-US" b="1" dirty="0">
              <a:solidFill>
                <a:schemeClr val="tx1"/>
              </a:solidFill>
            </a:endParaRPr>
          </a:p>
          <a:p>
            <a:pPr marL="342900" indent="-342900">
              <a:buFont typeface="+mj-lt"/>
              <a:buAutoNum type="arabicPeriod"/>
            </a:pPr>
            <a:r>
              <a:rPr lang="en-US" b="1" dirty="0">
                <a:solidFill>
                  <a:schemeClr val="tx1"/>
                </a:solidFill>
              </a:rPr>
              <a:t>Set your terms and Plans. </a:t>
            </a:r>
            <a:r>
              <a:rPr lang="en-US" dirty="0">
                <a:solidFill>
                  <a:schemeClr val="tx1"/>
                </a:solidFill>
              </a:rPr>
              <a:t>Growth vs Income. Managed or auto pilot.</a:t>
            </a:r>
          </a:p>
          <a:p>
            <a:pPr marL="342900" indent="-342900">
              <a:buFont typeface="+mj-lt"/>
              <a:buAutoNum type="arabicPeriod"/>
            </a:pPr>
            <a:r>
              <a:rPr lang="en-US" b="1" dirty="0">
                <a:solidFill>
                  <a:schemeClr val="tx1"/>
                </a:solidFill>
              </a:rPr>
              <a:t>Strategy and Going Concern</a:t>
            </a:r>
            <a:r>
              <a:rPr lang="en-US" dirty="0">
                <a:solidFill>
                  <a:schemeClr val="tx1"/>
                </a:solidFill>
              </a:rPr>
              <a:t>.</a:t>
            </a:r>
          </a:p>
          <a:p>
            <a:pPr marL="800100" lvl="1" indent="-342900">
              <a:buFont typeface="+mj-lt"/>
              <a:buAutoNum type="arabicPeriod"/>
            </a:pPr>
            <a:r>
              <a:rPr lang="en-US" dirty="0">
                <a:solidFill>
                  <a:schemeClr val="tx1"/>
                </a:solidFill>
              </a:rPr>
              <a:t>Buying and Sell Out</a:t>
            </a:r>
          </a:p>
          <a:p>
            <a:pPr marL="800100" lvl="1" indent="-342900">
              <a:buFont typeface="+mj-lt"/>
              <a:buAutoNum type="arabicPeriod"/>
            </a:pPr>
            <a:r>
              <a:rPr lang="en-US" dirty="0">
                <a:solidFill>
                  <a:schemeClr val="tx1"/>
                </a:solidFill>
              </a:rPr>
              <a:t>Rebalancing or Tax Loss Harvesting ($3,000)</a:t>
            </a:r>
          </a:p>
          <a:p>
            <a:pPr marL="342900" indent="-342900">
              <a:buFont typeface="+mj-lt"/>
              <a:buAutoNum type="arabicPeriod"/>
            </a:pPr>
            <a:r>
              <a:rPr lang="en-US" b="1" dirty="0">
                <a:solidFill>
                  <a:schemeClr val="tx1"/>
                </a:solidFill>
              </a:rPr>
              <a:t>Review And Mastery</a:t>
            </a:r>
          </a:p>
          <a:p>
            <a:pPr marL="800100" lvl="1" indent="-342900">
              <a:buFont typeface="+mj-lt"/>
              <a:buAutoNum type="arabicPeriod"/>
            </a:pPr>
            <a:r>
              <a:rPr lang="en-US" sz="1050" dirty="0">
                <a:solidFill>
                  <a:schemeClr val="tx1"/>
                </a:solidFill>
              </a:rPr>
              <a:t>Graham Fair Value</a:t>
            </a:r>
          </a:p>
          <a:p>
            <a:pPr marL="800100" lvl="1" indent="-342900">
              <a:buFont typeface="+mj-lt"/>
              <a:buAutoNum type="arabicPeriod"/>
            </a:pPr>
            <a:r>
              <a:rPr lang="en-US" sz="1050" dirty="0">
                <a:solidFill>
                  <a:schemeClr val="tx1"/>
                </a:solidFill>
              </a:rPr>
              <a:t>Fundamentals</a:t>
            </a:r>
          </a:p>
        </p:txBody>
      </p:sp>
      <p:sp>
        <p:nvSpPr>
          <p:cNvPr id="21" name="Text Placeholder 20">
            <a:extLst>
              <a:ext uri="{FF2B5EF4-FFF2-40B4-BE49-F238E27FC236}">
                <a16:creationId xmlns:a16="http://schemas.microsoft.com/office/drawing/2014/main" id="{AE6AE7FB-4892-5B4E-A7DB-B0F56C1C98F7}"/>
              </a:ext>
            </a:extLst>
          </p:cNvPr>
          <p:cNvSpPr>
            <a:spLocks noGrp="1"/>
          </p:cNvSpPr>
          <p:nvPr>
            <p:ph type="body" sz="quarter" idx="12"/>
          </p:nvPr>
        </p:nvSpPr>
        <p:spPr>
          <a:xfrm>
            <a:off x="531081" y="2045342"/>
            <a:ext cx="4008437" cy="349783"/>
          </a:xfrm>
        </p:spPr>
        <p:txBody>
          <a:bodyPr anchor="t"/>
          <a:lstStyle/>
          <a:p>
            <a:r>
              <a:rPr lang="en-US" dirty="0"/>
              <a:t>Time to Craft</a:t>
            </a:r>
          </a:p>
        </p:txBody>
      </p:sp>
    </p:spTree>
    <p:extLst>
      <p:ext uri="{BB962C8B-B14F-4D97-AF65-F5344CB8AC3E}">
        <p14:creationId xmlns:p14="http://schemas.microsoft.com/office/powerpoint/2010/main" val="3590601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411" b="19411"/>
          <a:stretch>
            <a:fillRect/>
          </a:stretch>
        </p:blipFill>
        <p:spPr>
          <a:xfrm>
            <a:off x="514003" y="243565"/>
            <a:ext cx="11353799" cy="5126457"/>
          </a:xfrm>
        </p:spPr>
      </p:pic>
      <p:sp>
        <p:nvSpPr>
          <p:cNvPr id="68" name="Rectangle 67" descr="White box">
            <a:extLst>
              <a:ext uri="{FF2B5EF4-FFF2-40B4-BE49-F238E27FC236}">
                <a16:creationId xmlns:a16="http://schemas.microsoft.com/office/drawing/2014/main" id="{25DEB875-B217-FA4B-891B-6996E72D1E67}"/>
              </a:ext>
            </a:extLst>
          </p:cNvPr>
          <p:cNvSpPr/>
          <p:nvPr/>
        </p:nvSpPr>
        <p:spPr>
          <a:xfrm>
            <a:off x="703708" y="2175248"/>
            <a:ext cx="5256721" cy="402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5" name="Text Placeholder 14">
            <a:extLst>
              <a:ext uri="{FF2B5EF4-FFF2-40B4-BE49-F238E27FC236}">
                <a16:creationId xmlns:a16="http://schemas.microsoft.com/office/drawing/2014/main" id="{FF676A8E-576B-6D42-BD7D-6EE95E3DE890}"/>
              </a:ext>
            </a:extLst>
          </p:cNvPr>
          <p:cNvSpPr>
            <a:spLocks noGrp="1"/>
          </p:cNvSpPr>
          <p:nvPr>
            <p:ph type="body" idx="1"/>
          </p:nvPr>
        </p:nvSpPr>
        <p:spPr>
          <a:xfrm>
            <a:off x="1586585" y="2236746"/>
            <a:ext cx="4242611" cy="645001"/>
          </a:xfrm>
        </p:spPr>
        <p:txBody>
          <a:bodyPr>
            <a:normAutofit/>
          </a:bodyPr>
          <a:lstStyle/>
          <a:p>
            <a:r>
              <a:rPr lang="en-US" dirty="0"/>
              <a:t>Determine Your Risk Tolerance</a:t>
            </a:r>
          </a:p>
        </p:txBody>
      </p:sp>
      <p:sp>
        <p:nvSpPr>
          <p:cNvPr id="17" name="Content Placeholder 16">
            <a:extLst>
              <a:ext uri="{FF2B5EF4-FFF2-40B4-BE49-F238E27FC236}">
                <a16:creationId xmlns:a16="http://schemas.microsoft.com/office/drawing/2014/main" id="{ECAD5706-E9F8-6746-8560-1CC21AA84A8A}"/>
              </a:ext>
            </a:extLst>
          </p:cNvPr>
          <p:cNvSpPr>
            <a:spLocks noGrp="1"/>
          </p:cNvSpPr>
          <p:nvPr>
            <p:ph sz="half" idx="2"/>
          </p:nvPr>
        </p:nvSpPr>
        <p:spPr>
          <a:xfrm>
            <a:off x="770619" y="2995900"/>
            <a:ext cx="4888123" cy="3304699"/>
          </a:xfrm>
        </p:spPr>
        <p:txBody>
          <a:bodyPr>
            <a:noAutofit/>
          </a:bodyPr>
          <a:lstStyle/>
          <a:p>
            <a:pPr lvl="0"/>
            <a:r>
              <a:rPr lang="en-US" sz="1800" dirty="0"/>
              <a:t>How much risk can you stand? </a:t>
            </a:r>
          </a:p>
          <a:p>
            <a:pPr lvl="0"/>
            <a:r>
              <a:rPr lang="en-US" sz="1800" dirty="0"/>
              <a:t>Risk tolerance quiz: – </a:t>
            </a:r>
            <a:r>
              <a:rPr lang="en-US" sz="1800" dirty="0">
                <a:hlinkClick r:id="rId3"/>
              </a:rPr>
              <a:t>http://njaes.rutgers.edu/money/riskquiz/</a:t>
            </a:r>
            <a:endParaRPr lang="en-US" sz="1800" dirty="0"/>
          </a:p>
          <a:p>
            <a:pPr lvl="0"/>
            <a:r>
              <a:rPr lang="en-US" sz="1800" dirty="0"/>
              <a:t>Lots of online quizzes </a:t>
            </a:r>
          </a:p>
          <a:p>
            <a:pPr lvl="0"/>
            <a:r>
              <a:rPr lang="en-US" sz="1800" dirty="0"/>
              <a:t>What is your time horizon to achieve your investment goal? </a:t>
            </a:r>
          </a:p>
          <a:p>
            <a:pPr lvl="1"/>
            <a:r>
              <a:rPr lang="en-US" sz="1600" dirty="0"/>
              <a:t>More risk with long-term goals</a:t>
            </a:r>
          </a:p>
          <a:p>
            <a:pPr lvl="1"/>
            <a:r>
              <a:rPr lang="en-US" sz="1600" dirty="0"/>
              <a:t>Less risk with short-term goals</a:t>
            </a:r>
            <a:endParaRPr lang="en-US" sz="1400" dirty="0"/>
          </a:p>
        </p:txBody>
      </p:sp>
      <p:sp>
        <p:nvSpPr>
          <p:cNvPr id="69" name="Rectangle 68" descr="white box">
            <a:extLst>
              <a:ext uri="{FF2B5EF4-FFF2-40B4-BE49-F238E27FC236}">
                <a16:creationId xmlns:a16="http://schemas.microsoft.com/office/drawing/2014/main" id="{AFC511E3-2C5E-2C41-839C-CC2E16162740}"/>
              </a:ext>
            </a:extLst>
          </p:cNvPr>
          <p:cNvSpPr/>
          <p:nvPr/>
        </p:nvSpPr>
        <p:spPr>
          <a:xfrm>
            <a:off x="6542618" y="2175248"/>
            <a:ext cx="5118912" cy="3788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Text Placeholder 9">
            <a:extLst>
              <a:ext uri="{FF2B5EF4-FFF2-40B4-BE49-F238E27FC236}">
                <a16:creationId xmlns:a16="http://schemas.microsoft.com/office/drawing/2014/main" id="{31D4FCDA-D49E-6548-BE42-519A15A8AFF9}"/>
              </a:ext>
            </a:extLst>
          </p:cNvPr>
          <p:cNvSpPr>
            <a:spLocks noGrp="1"/>
          </p:cNvSpPr>
          <p:nvPr>
            <p:ph type="body" sz="quarter" idx="3"/>
          </p:nvPr>
        </p:nvSpPr>
        <p:spPr>
          <a:xfrm>
            <a:off x="7467600" y="2175248"/>
            <a:ext cx="4400201" cy="645001"/>
          </a:xfrm>
        </p:spPr>
        <p:txBody>
          <a:bodyPr>
            <a:normAutofit/>
          </a:bodyPr>
          <a:lstStyle/>
          <a:p>
            <a:r>
              <a:rPr lang="en-US" dirty="0"/>
              <a:t>Determine Your Risk Capacity</a:t>
            </a:r>
          </a:p>
        </p:txBody>
      </p:sp>
      <p:sp>
        <p:nvSpPr>
          <p:cNvPr id="13" name="Content Placeholder 12">
            <a:extLst>
              <a:ext uri="{FF2B5EF4-FFF2-40B4-BE49-F238E27FC236}">
                <a16:creationId xmlns:a16="http://schemas.microsoft.com/office/drawing/2014/main" id="{B8E676E3-FB1C-634E-A9D8-18085C984F54}"/>
              </a:ext>
            </a:extLst>
          </p:cNvPr>
          <p:cNvSpPr>
            <a:spLocks noGrp="1"/>
          </p:cNvSpPr>
          <p:nvPr>
            <p:ph sz="quarter" idx="4"/>
          </p:nvPr>
        </p:nvSpPr>
        <p:spPr>
          <a:xfrm>
            <a:off x="6767823" y="2964917"/>
            <a:ext cx="4771969" cy="3304699"/>
          </a:xfrm>
        </p:spPr>
        <p:txBody>
          <a:bodyPr>
            <a:normAutofit/>
          </a:bodyPr>
          <a:lstStyle/>
          <a:p>
            <a:pPr lvl="0"/>
            <a:r>
              <a:rPr lang="en-US" sz="1800" dirty="0"/>
              <a:t>Risk capacity, unlike tolerance, is the amount of risk that the investor "must" take in order to reach their financial goals. </a:t>
            </a:r>
          </a:p>
          <a:p>
            <a:pPr lvl="0"/>
            <a:r>
              <a:rPr lang="en-US" sz="1800" dirty="0"/>
              <a:t>The rate of return necessary to reach these goals can be estimated by examining time frames and income requirements. Then, the rate of return information can be used to help the investor decide upon the types of investments to engage in and the level of risk to take on.</a:t>
            </a:r>
          </a:p>
        </p:txBody>
      </p:sp>
      <p:sp>
        <p:nvSpPr>
          <p:cNvPr id="7" name="Title 6">
            <a:extLst>
              <a:ext uri="{FF2B5EF4-FFF2-40B4-BE49-F238E27FC236}">
                <a16:creationId xmlns:a16="http://schemas.microsoft.com/office/drawing/2014/main" id="{D67182A4-D17D-4F6A-B389-045E096E89AD}"/>
              </a:ext>
            </a:extLst>
          </p:cNvPr>
          <p:cNvSpPr>
            <a:spLocks noGrp="1"/>
          </p:cNvSpPr>
          <p:nvPr>
            <p:ph type="title"/>
          </p:nvPr>
        </p:nvSpPr>
        <p:spPr>
          <a:xfrm>
            <a:off x="571396" y="837374"/>
            <a:ext cx="10515600" cy="1325563"/>
          </a:xfrm>
        </p:spPr>
        <p:txBody>
          <a:bodyPr>
            <a:normAutofit/>
          </a:bodyPr>
          <a:lstStyle/>
          <a:p>
            <a:r>
              <a:rPr lang="en-US" sz="6000" b="1" dirty="0">
                <a:solidFill>
                  <a:schemeClr val="bg1"/>
                </a:solidFill>
                <a:effectLst>
                  <a:outerShdw blurRad="38100" dist="38100" dir="2700000" algn="tl">
                    <a:srgbClr val="000000">
                      <a:alpha val="43137"/>
                    </a:srgbClr>
                  </a:outerShdw>
                </a:effectLst>
              </a:rPr>
              <a:t>Generation Money Management</a:t>
            </a:r>
          </a:p>
        </p:txBody>
      </p:sp>
      <p:sp>
        <p:nvSpPr>
          <p:cNvPr id="70" name="Rectangle 69" descr="black accent box">
            <a:extLst>
              <a:ext uri="{FF2B5EF4-FFF2-40B4-BE49-F238E27FC236}">
                <a16:creationId xmlns:a16="http://schemas.microsoft.com/office/drawing/2014/main" id="{55268785-0FFD-9943-B7D3-0047B032A348}"/>
              </a:ext>
            </a:extLst>
          </p:cNvPr>
          <p:cNvSpPr/>
          <p:nvPr/>
        </p:nvSpPr>
        <p:spPr>
          <a:xfrm>
            <a:off x="883125" y="2275037"/>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id="{1BDEABA6-954B-B04B-AD3C-9791CCD27E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476" y="2373956"/>
            <a:ext cx="322500" cy="322500"/>
          </a:xfrm>
          <a:prstGeom prst="rect">
            <a:avLst/>
          </a:prstGeom>
        </p:spPr>
      </p:pic>
      <p:sp>
        <p:nvSpPr>
          <p:cNvPr id="71" name="Rectangle 70" descr="black accent box">
            <a:extLst>
              <a:ext uri="{FF2B5EF4-FFF2-40B4-BE49-F238E27FC236}">
                <a16:creationId xmlns:a16="http://schemas.microsoft.com/office/drawing/2014/main" id="{9FBAC350-ACFC-494F-817D-DD1F63D2B8A8}"/>
              </a:ext>
            </a:extLst>
          </p:cNvPr>
          <p:cNvSpPr/>
          <p:nvPr/>
        </p:nvSpPr>
        <p:spPr>
          <a:xfrm>
            <a:off x="6767824" y="2215345"/>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id="{3F34C7F2-79E3-9A4F-8CF6-041586EEC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9929" y="2292055"/>
            <a:ext cx="322500" cy="322500"/>
          </a:xfrm>
          <a:prstGeom prst="rect">
            <a:avLst/>
          </a:prstGeom>
        </p:spPr>
      </p:pic>
    </p:spTree>
    <p:extLst>
      <p:ext uri="{BB962C8B-B14F-4D97-AF65-F5344CB8AC3E}">
        <p14:creationId xmlns:p14="http://schemas.microsoft.com/office/powerpoint/2010/main" val="241299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047" y="334011"/>
            <a:ext cx="4505135" cy="749622"/>
          </a:xfrm>
        </p:spPr>
        <p:txBody>
          <a:bodyPr>
            <a:noAutofit/>
          </a:bodyPr>
          <a:lstStyle/>
          <a:p>
            <a:r>
              <a:rPr lang="en-US" sz="5400" dirty="0">
                <a:solidFill>
                  <a:srgbClr val="FF0000"/>
                </a:solidFill>
              </a:rPr>
              <a:t>#Distribution</a:t>
            </a:r>
          </a:p>
        </p:txBody>
      </p:sp>
      <p:sp>
        <p:nvSpPr>
          <p:cNvPr id="5" name="Text Placeholder 4"/>
          <p:cNvSpPr>
            <a:spLocks noGrp="1"/>
          </p:cNvSpPr>
          <p:nvPr>
            <p:ph type="body" sz="quarter" idx="12"/>
          </p:nvPr>
        </p:nvSpPr>
        <p:spPr>
          <a:xfrm>
            <a:off x="415151" y="1134534"/>
            <a:ext cx="2071375" cy="287663"/>
          </a:xfrm>
        </p:spPr>
        <p:txBody>
          <a:bodyPr/>
          <a:lstStyle/>
          <a:p>
            <a:r>
              <a:rPr lang="en-US" dirty="0"/>
              <a:t>Stocks as a Pie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730" y="600073"/>
            <a:ext cx="5886148" cy="60719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446" y="1422197"/>
            <a:ext cx="3258284" cy="197597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326" y="3723192"/>
            <a:ext cx="4785404" cy="2948818"/>
          </a:xfrm>
          <a:prstGeom prst="rect">
            <a:avLst/>
          </a:prstGeom>
        </p:spPr>
      </p:pic>
      <p:sp>
        <p:nvSpPr>
          <p:cNvPr id="6" name="Right Arrow 5"/>
          <p:cNvSpPr/>
          <p:nvPr/>
        </p:nvSpPr>
        <p:spPr>
          <a:xfrm rot="1803259">
            <a:off x="5588000" y="448517"/>
            <a:ext cx="609600" cy="5172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p:cNvSpPr txBox="1">
            <a:spLocks/>
          </p:cNvSpPr>
          <p:nvPr/>
        </p:nvSpPr>
        <p:spPr>
          <a:xfrm>
            <a:off x="3933085" y="2213483"/>
            <a:ext cx="1041097" cy="496752"/>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2400" dirty="0">
                <a:solidFill>
                  <a:schemeClr val="tx1"/>
                </a:solidFill>
              </a:rPr>
              <a:t>90/10</a:t>
            </a:r>
          </a:p>
        </p:txBody>
      </p:sp>
      <p:sp>
        <p:nvSpPr>
          <p:cNvPr id="13" name="Title 2"/>
          <p:cNvSpPr txBox="1">
            <a:spLocks/>
          </p:cNvSpPr>
          <p:nvPr/>
        </p:nvSpPr>
        <p:spPr>
          <a:xfrm>
            <a:off x="415150" y="1587114"/>
            <a:ext cx="1701681" cy="496752"/>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2000" dirty="0">
                <a:solidFill>
                  <a:schemeClr val="tx1"/>
                </a:solidFill>
              </a:rPr>
              <a:t>*Aggressive</a:t>
            </a:r>
          </a:p>
        </p:txBody>
      </p:sp>
      <p:sp>
        <p:nvSpPr>
          <p:cNvPr id="14" name="Title 2"/>
          <p:cNvSpPr txBox="1">
            <a:spLocks/>
          </p:cNvSpPr>
          <p:nvPr/>
        </p:nvSpPr>
        <p:spPr>
          <a:xfrm>
            <a:off x="415151" y="5197601"/>
            <a:ext cx="1701681" cy="496752"/>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2000" dirty="0">
                <a:solidFill>
                  <a:schemeClr val="tx1"/>
                </a:solidFill>
              </a:rPr>
              <a:t>*Defensive</a:t>
            </a:r>
          </a:p>
        </p:txBody>
      </p:sp>
    </p:spTree>
    <p:extLst>
      <p:ext uri="{BB962C8B-B14F-4D97-AF65-F5344CB8AC3E}">
        <p14:creationId xmlns:p14="http://schemas.microsoft.com/office/powerpoint/2010/main" val="181576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591925" y="315660"/>
            <a:ext cx="4990950" cy="872907"/>
          </a:xfrm>
          <a:prstGeom prst="rect">
            <a:avLst/>
          </a:prstGeom>
        </p:spPr>
        <p:txBody>
          <a:bodyP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t>#</a:t>
            </a:r>
            <a:r>
              <a:rPr lang="en-US" sz="5400" dirty="0"/>
              <a:t>Capital Gains Tax</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25" y="1879509"/>
            <a:ext cx="4572000" cy="2543175"/>
          </a:xfrm>
          <a:prstGeom prst="rect">
            <a:avLst/>
          </a:prstGeom>
        </p:spPr>
      </p:pic>
      <p:sp>
        <p:nvSpPr>
          <p:cNvPr id="13" name="Text Placeholder 7"/>
          <p:cNvSpPr txBox="1">
            <a:spLocks/>
          </p:cNvSpPr>
          <p:nvPr/>
        </p:nvSpPr>
        <p:spPr>
          <a:xfrm>
            <a:off x="1010875" y="1099670"/>
            <a:ext cx="3359060" cy="3400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Either Ordinary or Reduced</a:t>
            </a:r>
          </a:p>
        </p:txBody>
      </p:sp>
      <p:pic>
        <p:nvPicPr>
          <p:cNvPr id="3" name="Picture 2" descr="A screenshot of a white sheet with black text">
            <a:extLst>
              <a:ext uri="{FF2B5EF4-FFF2-40B4-BE49-F238E27FC236}">
                <a16:creationId xmlns:a16="http://schemas.microsoft.com/office/drawing/2014/main" id="{291A8B81-2D9D-AB56-53D7-8C91E0D4C58F}"/>
              </a:ext>
            </a:extLst>
          </p:cNvPr>
          <p:cNvPicPr>
            <a:picLocks noChangeAspect="1"/>
          </p:cNvPicPr>
          <p:nvPr/>
        </p:nvPicPr>
        <p:blipFill>
          <a:blip r:embed="rId4"/>
          <a:stretch>
            <a:fillRect/>
          </a:stretch>
        </p:blipFill>
        <p:spPr>
          <a:xfrm>
            <a:off x="4298623" y="2283000"/>
            <a:ext cx="7784420" cy="4229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0423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157811" y="612648"/>
            <a:ext cx="5703802" cy="5703802"/>
          </a:xfrm>
        </p:spPr>
      </p:pic>
      <p:sp>
        <p:nvSpPr>
          <p:cNvPr id="5" name="Title 4"/>
          <p:cNvSpPr>
            <a:spLocks noGrp="1"/>
          </p:cNvSpPr>
          <p:nvPr>
            <p:ph type="title"/>
          </p:nvPr>
        </p:nvSpPr>
        <p:spPr>
          <a:xfrm>
            <a:off x="595328" y="493776"/>
            <a:ext cx="4767262" cy="818285"/>
          </a:xfrm>
        </p:spPr>
        <p:txBody>
          <a:bodyPr>
            <a:normAutofit/>
          </a:bodyPr>
          <a:lstStyle/>
          <a:p>
            <a:r>
              <a:rPr lang="en-US" dirty="0"/>
              <a:t>#TNFG Game Plan</a:t>
            </a:r>
          </a:p>
        </p:txBody>
      </p:sp>
      <p:sp>
        <p:nvSpPr>
          <p:cNvPr id="7" name="Text Placeholder 6"/>
          <p:cNvSpPr>
            <a:spLocks noGrp="1"/>
          </p:cNvSpPr>
          <p:nvPr>
            <p:ph type="body" sz="quarter" idx="11"/>
          </p:nvPr>
        </p:nvSpPr>
        <p:spPr>
          <a:xfrm>
            <a:off x="595328" y="1632946"/>
            <a:ext cx="5827940" cy="4900339"/>
          </a:xfrm>
        </p:spPr>
        <p:txBody>
          <a:bodyPr>
            <a:noAutofit/>
          </a:bodyPr>
          <a:lstStyle/>
          <a:p>
            <a:r>
              <a:rPr lang="en-US" sz="2800" b="1" dirty="0">
                <a:solidFill>
                  <a:schemeClr val="tx1"/>
                </a:solidFill>
              </a:rPr>
              <a:t>90/10 Strategy</a:t>
            </a:r>
            <a:r>
              <a:rPr lang="en-US" sz="2800" dirty="0">
                <a:solidFill>
                  <a:schemeClr val="tx1"/>
                </a:solidFill>
              </a:rPr>
              <a:t>. </a:t>
            </a:r>
          </a:p>
          <a:p>
            <a:pPr lvl="1"/>
            <a:r>
              <a:rPr lang="en-US" sz="1800" dirty="0">
                <a:solidFill>
                  <a:schemeClr val="tx1"/>
                </a:solidFill>
              </a:rPr>
              <a:t>Way more Stocks than Bonds</a:t>
            </a:r>
          </a:p>
          <a:p>
            <a:r>
              <a:rPr lang="en-US" sz="2800" b="1" dirty="0">
                <a:solidFill>
                  <a:schemeClr val="tx1"/>
                </a:solidFill>
              </a:rPr>
              <a:t>60% Growth to 40% Dividends</a:t>
            </a:r>
            <a:r>
              <a:rPr lang="en-US" sz="2800" dirty="0">
                <a:solidFill>
                  <a:schemeClr val="tx1"/>
                </a:solidFill>
              </a:rPr>
              <a:t>. </a:t>
            </a:r>
          </a:p>
          <a:p>
            <a:pPr lvl="1"/>
            <a:r>
              <a:rPr lang="en-US" sz="1800" dirty="0">
                <a:solidFill>
                  <a:schemeClr val="tx1"/>
                </a:solidFill>
              </a:rPr>
              <a:t>Starting line up, but shift with Different Seasons</a:t>
            </a:r>
          </a:p>
          <a:p>
            <a:r>
              <a:rPr lang="en-US" sz="2800" dirty="0">
                <a:solidFill>
                  <a:schemeClr val="tx1"/>
                </a:solidFill>
              </a:rPr>
              <a:t>Buy or Sell (Entry and Exit Strategy)</a:t>
            </a:r>
          </a:p>
          <a:p>
            <a:pPr lvl="1"/>
            <a:r>
              <a:rPr lang="en-US" sz="1800" dirty="0">
                <a:solidFill>
                  <a:schemeClr val="tx1"/>
                </a:solidFill>
              </a:rPr>
              <a:t>Sell over 40% mkt value. Buy if mkt drops 30% </a:t>
            </a:r>
          </a:p>
          <a:p>
            <a:pPr lvl="1"/>
            <a:r>
              <a:rPr lang="en-US" sz="1800" dirty="0">
                <a:solidFill>
                  <a:schemeClr val="tx1"/>
                </a:solidFill>
              </a:rPr>
              <a:t>Dollar Cost Average</a:t>
            </a:r>
          </a:p>
          <a:p>
            <a:r>
              <a:rPr lang="en-US" sz="2800" dirty="0">
                <a:solidFill>
                  <a:schemeClr val="tx1"/>
                </a:solidFill>
              </a:rPr>
              <a:t>Beware of Taxes</a:t>
            </a:r>
          </a:p>
        </p:txBody>
      </p:sp>
      <p:sp>
        <p:nvSpPr>
          <p:cNvPr id="8" name="Text Placeholder 7"/>
          <p:cNvSpPr>
            <a:spLocks noGrp="1"/>
          </p:cNvSpPr>
          <p:nvPr>
            <p:ph type="body" sz="quarter" idx="12"/>
          </p:nvPr>
        </p:nvSpPr>
        <p:spPr>
          <a:xfrm>
            <a:off x="687546" y="1310316"/>
            <a:ext cx="2128806" cy="340073"/>
          </a:xfrm>
        </p:spPr>
        <p:txBody>
          <a:bodyPr>
            <a:normAutofit/>
          </a:bodyPr>
          <a:lstStyle/>
          <a:p>
            <a:r>
              <a:rPr lang="en-US" dirty="0"/>
              <a:t>Deep Cuts</a:t>
            </a:r>
          </a:p>
        </p:txBody>
      </p:sp>
    </p:spTree>
    <p:extLst>
      <p:ext uri="{BB962C8B-B14F-4D97-AF65-F5344CB8AC3E}">
        <p14:creationId xmlns:p14="http://schemas.microsoft.com/office/powerpoint/2010/main" val="620217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rot="21351776">
            <a:off x="1024474" y="1242331"/>
            <a:ext cx="5565039" cy="5565039"/>
          </a:xfrm>
        </p:spPr>
      </p:pic>
      <p:sp>
        <p:nvSpPr>
          <p:cNvPr id="5" name="Title 4"/>
          <p:cNvSpPr>
            <a:spLocks noGrp="1"/>
          </p:cNvSpPr>
          <p:nvPr>
            <p:ph type="title"/>
          </p:nvPr>
        </p:nvSpPr>
        <p:spPr>
          <a:xfrm>
            <a:off x="595328" y="160401"/>
            <a:ext cx="4767262" cy="818285"/>
          </a:xfrm>
        </p:spPr>
        <p:txBody>
          <a:bodyPr>
            <a:normAutofit/>
          </a:bodyPr>
          <a:lstStyle/>
          <a:p>
            <a:r>
              <a:rPr lang="en-US" b="1" dirty="0"/>
              <a:t>#TFG Game Plan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345" y="978686"/>
            <a:ext cx="5391062" cy="5391062"/>
          </a:xfrm>
          <a:prstGeom prst="rect">
            <a:avLst/>
          </a:prstGeom>
        </p:spPr>
      </p:pic>
    </p:spTree>
    <p:extLst>
      <p:ext uri="{BB962C8B-B14F-4D97-AF65-F5344CB8AC3E}">
        <p14:creationId xmlns:p14="http://schemas.microsoft.com/office/powerpoint/2010/main" val="74049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949696" y="1783686"/>
            <a:ext cx="5708904" cy="3810693"/>
          </a:xfrm>
        </p:spPr>
      </p:pic>
      <p:sp>
        <p:nvSpPr>
          <p:cNvPr id="3" name="Title 2"/>
          <p:cNvSpPr>
            <a:spLocks noGrp="1"/>
          </p:cNvSpPr>
          <p:nvPr>
            <p:ph type="title"/>
          </p:nvPr>
        </p:nvSpPr>
        <p:spPr>
          <a:xfrm>
            <a:off x="1328737" y="786810"/>
            <a:ext cx="4505135" cy="1395208"/>
          </a:xfrm>
        </p:spPr>
        <p:txBody>
          <a:bodyPr>
            <a:noAutofit/>
          </a:bodyPr>
          <a:lstStyle/>
          <a:p>
            <a:r>
              <a:rPr lang="en-US" sz="5400" dirty="0">
                <a:solidFill>
                  <a:srgbClr val="FF0000"/>
                </a:solidFill>
              </a:rPr>
              <a:t>Bonus</a:t>
            </a:r>
          </a:p>
        </p:txBody>
      </p:sp>
      <p:sp>
        <p:nvSpPr>
          <p:cNvPr id="4" name="Text Placeholder 3"/>
          <p:cNvSpPr>
            <a:spLocks noGrp="1"/>
          </p:cNvSpPr>
          <p:nvPr>
            <p:ph type="body" sz="quarter" idx="11"/>
          </p:nvPr>
        </p:nvSpPr>
        <p:spPr>
          <a:xfrm>
            <a:off x="1328739" y="3012040"/>
            <a:ext cx="4620957" cy="2840120"/>
          </a:xfrm>
        </p:spPr>
        <p:txBody>
          <a:bodyPr>
            <a:noAutofit/>
          </a:bodyPr>
          <a:lstStyle/>
          <a:p>
            <a:r>
              <a:rPr lang="en-US" sz="2400" b="1" dirty="0">
                <a:hlinkClick r:id="rId3"/>
              </a:rPr>
              <a:t>www.etf.com</a:t>
            </a:r>
            <a:endParaRPr lang="en-US" sz="2400" b="1" dirty="0"/>
          </a:p>
          <a:p>
            <a:r>
              <a:rPr lang="en-US" sz="2400" b="1" dirty="0">
                <a:hlinkClick r:id="rId4"/>
              </a:rPr>
              <a:t>www.portfoliovisualizer.com</a:t>
            </a:r>
            <a:endParaRPr lang="en-US" sz="2400" b="1" dirty="0"/>
          </a:p>
          <a:p>
            <a:r>
              <a:rPr lang="en-US" sz="2400" b="1" dirty="0">
                <a:hlinkClick r:id="rId5"/>
              </a:rPr>
              <a:t>www.dividendwatch.com</a:t>
            </a:r>
            <a:endParaRPr lang="en-US" sz="2400" b="1" dirty="0"/>
          </a:p>
          <a:p>
            <a:r>
              <a:rPr lang="en-US" sz="2400" b="1" dirty="0">
                <a:hlinkClick r:id="rId6"/>
              </a:rPr>
              <a:t>www.thinkorswim.com</a:t>
            </a:r>
            <a:endParaRPr lang="en-US" sz="2400" b="1" dirty="0"/>
          </a:p>
          <a:p>
            <a:endParaRPr lang="en-US" sz="2400" b="1" dirty="0"/>
          </a:p>
        </p:txBody>
      </p:sp>
      <p:sp>
        <p:nvSpPr>
          <p:cNvPr id="5" name="Text Placeholder 4"/>
          <p:cNvSpPr>
            <a:spLocks noGrp="1"/>
          </p:cNvSpPr>
          <p:nvPr>
            <p:ph type="body" sz="quarter" idx="12"/>
          </p:nvPr>
        </p:nvSpPr>
        <p:spPr/>
        <p:txBody>
          <a:bodyPr/>
          <a:lstStyle/>
          <a:p>
            <a:r>
              <a:rPr lang="en-US" dirty="0"/>
              <a:t>Don’t Just Follow; make an active choice.</a:t>
            </a:r>
          </a:p>
        </p:txBody>
      </p:sp>
    </p:spTree>
    <p:extLst>
      <p:ext uri="{BB962C8B-B14F-4D97-AF65-F5344CB8AC3E}">
        <p14:creationId xmlns:p14="http://schemas.microsoft.com/office/powerpoint/2010/main" val="3516406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6003" y="333488"/>
            <a:ext cx="3609023" cy="783523"/>
          </a:xfrm>
        </p:spPr>
        <p:txBody>
          <a:bodyPr>
            <a:noAutofit/>
          </a:bodyPr>
          <a:lstStyle/>
          <a:p>
            <a:r>
              <a:rPr lang="en-US" sz="5400" dirty="0">
                <a:solidFill>
                  <a:srgbClr val="FF0000"/>
                </a:solidFill>
              </a:rPr>
              <a:t>Results #4</a:t>
            </a:r>
          </a:p>
        </p:txBody>
      </p:sp>
      <p:sp>
        <p:nvSpPr>
          <p:cNvPr id="9" name="Text Placeholder 4"/>
          <p:cNvSpPr>
            <a:spLocks noGrp="1"/>
          </p:cNvSpPr>
          <p:nvPr>
            <p:ph type="body" sz="quarter" idx="12"/>
          </p:nvPr>
        </p:nvSpPr>
        <p:spPr>
          <a:xfrm>
            <a:off x="296003" y="1148615"/>
            <a:ext cx="4008437" cy="602887"/>
          </a:xfrm>
        </p:spPr>
        <p:txBody>
          <a:bodyPr/>
          <a:lstStyle/>
          <a:p>
            <a:r>
              <a:rPr lang="en-US" dirty="0"/>
              <a:t>Think of it as Daily Investments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479" y="1117011"/>
            <a:ext cx="6718521" cy="546331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96" y="2302135"/>
            <a:ext cx="5169127" cy="4222375"/>
          </a:xfrm>
          <a:prstGeom prst="rect">
            <a:avLst/>
          </a:prstGeom>
        </p:spPr>
      </p:pic>
      <p:sp>
        <p:nvSpPr>
          <p:cNvPr id="12" name="Title 1"/>
          <p:cNvSpPr txBox="1">
            <a:spLocks/>
          </p:cNvSpPr>
          <p:nvPr/>
        </p:nvSpPr>
        <p:spPr>
          <a:xfrm>
            <a:off x="10087926" y="460936"/>
            <a:ext cx="2251095" cy="656075"/>
          </a:xfrm>
          <a:prstGeom prst="rect">
            <a:avLst/>
          </a:prstGeom>
        </p:spPr>
        <p:txBody>
          <a:bodyPr vert="horz" lIns="0" tIns="45720" rIns="91440" bIns="45720" rtlCol="0" anchor="b">
            <a:normAutofit lnSpcReduction="1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chemeClr val="tx1">
                    <a:lumMod val="60000"/>
                    <a:lumOff val="40000"/>
                  </a:schemeClr>
                </a:solidFill>
              </a:rPr>
              <a:t>$25/Day</a:t>
            </a:r>
          </a:p>
        </p:txBody>
      </p:sp>
      <p:sp>
        <p:nvSpPr>
          <p:cNvPr id="13" name="Title 1"/>
          <p:cNvSpPr txBox="1">
            <a:spLocks/>
          </p:cNvSpPr>
          <p:nvPr/>
        </p:nvSpPr>
        <p:spPr>
          <a:xfrm>
            <a:off x="3366190" y="1560009"/>
            <a:ext cx="2251095" cy="656075"/>
          </a:xfrm>
          <a:prstGeom prst="rect">
            <a:avLst/>
          </a:prstGeom>
        </p:spPr>
        <p:txBody>
          <a:bodyPr vert="horz" lIns="0" tIns="45720" rIns="91440" bIns="45720" rtlCol="0" anchor="b">
            <a:normAutofit fontScale="85000" lnSpcReduction="1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chemeClr val="tx1">
                    <a:lumMod val="60000"/>
                    <a:lumOff val="40000"/>
                  </a:schemeClr>
                </a:solidFill>
              </a:rPr>
              <a:t>$16.67/Day</a:t>
            </a:r>
          </a:p>
        </p:txBody>
      </p:sp>
    </p:spTree>
    <p:extLst>
      <p:ext uri="{BB962C8B-B14F-4D97-AF65-F5344CB8AC3E}">
        <p14:creationId xmlns:p14="http://schemas.microsoft.com/office/powerpoint/2010/main" val="289011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ctrTitle"/>
          </p:nvPr>
        </p:nvSpPr>
        <p:spPr/>
        <p:txBody>
          <a:bodyPr>
            <a:noAutofit/>
          </a:bodyPr>
          <a:lstStyle/>
          <a:p>
            <a:r>
              <a:rPr lang="en-US" sz="6000" dirty="0"/>
              <a:t>“</a:t>
            </a:r>
            <a:r>
              <a:rPr lang="en-US" sz="6000" i="1" dirty="0"/>
              <a:t>Having an Investment Plan means that you don’t have to work until you die.</a:t>
            </a:r>
            <a:r>
              <a:rPr lang="en-US" sz="6000" dirty="0"/>
              <a:t>”</a:t>
            </a:r>
            <a:endParaRPr lang="en-US" sz="6000"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5841" y="3463290"/>
            <a:ext cx="3394710" cy="3394710"/>
          </a:xfrm>
          <a:prstGeom prst="rect">
            <a:avLst/>
          </a:prstGeom>
        </p:spPr>
      </p:pic>
    </p:spTree>
    <p:extLst>
      <p:ext uri="{BB962C8B-B14F-4D97-AF65-F5344CB8AC3E}">
        <p14:creationId xmlns:p14="http://schemas.microsoft.com/office/powerpoint/2010/main" val="1547571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3569" y="4526706"/>
            <a:ext cx="4505135" cy="1395208"/>
          </a:xfrm>
        </p:spPr>
        <p:txBody>
          <a:bodyPr>
            <a:noAutofit/>
          </a:bodyPr>
          <a:lstStyle/>
          <a:p>
            <a:r>
              <a:rPr lang="en-US" sz="5400" dirty="0">
                <a:solidFill>
                  <a:srgbClr val="FF0000"/>
                </a:solidFill>
              </a:rPr>
              <a:t>Example #5</a:t>
            </a:r>
          </a:p>
        </p:txBody>
      </p:sp>
      <p:sp>
        <p:nvSpPr>
          <p:cNvPr id="5" name="Text Placeholder 4"/>
          <p:cNvSpPr>
            <a:spLocks noGrp="1"/>
          </p:cNvSpPr>
          <p:nvPr>
            <p:ph type="body" sz="quarter" idx="12"/>
          </p:nvPr>
        </p:nvSpPr>
        <p:spPr>
          <a:xfrm>
            <a:off x="3477578" y="6015007"/>
            <a:ext cx="4008437" cy="602887"/>
          </a:xfrm>
        </p:spPr>
        <p:txBody>
          <a:bodyPr/>
          <a:lstStyle/>
          <a:p>
            <a:r>
              <a:rPr lang="en-US" dirty="0"/>
              <a:t>Create our own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704" y="360886"/>
            <a:ext cx="4100518" cy="6257008"/>
          </a:xfrm>
          <a:prstGeom prst="rect">
            <a:avLst/>
          </a:prstGeom>
        </p:spPr>
      </p:pic>
    </p:spTree>
    <p:extLst>
      <p:ext uri="{BB962C8B-B14F-4D97-AF65-F5344CB8AC3E}">
        <p14:creationId xmlns:p14="http://schemas.microsoft.com/office/powerpoint/2010/main" val="1047994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1162">
            <a:off x="8408090" y="601713"/>
            <a:ext cx="3373772" cy="293333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5547">
            <a:off x="298478" y="728285"/>
            <a:ext cx="7946305" cy="3657513"/>
          </a:xfrm>
          <a:prstGeom prst="rect">
            <a:avLst/>
          </a:prstGeom>
        </p:spPr>
      </p:pic>
      <p:sp>
        <p:nvSpPr>
          <p:cNvPr id="5" name="Title 3">
            <a:extLst>
              <a:ext uri="{FF2B5EF4-FFF2-40B4-BE49-F238E27FC236}">
                <a16:creationId xmlns:a16="http://schemas.microsoft.com/office/drawing/2014/main" id="{566F62C9-A1BC-DD47-B0A8-8EF9838D62BB}"/>
              </a:ext>
            </a:extLst>
          </p:cNvPr>
          <p:cNvSpPr txBox="1">
            <a:spLocks/>
          </p:cNvSpPr>
          <p:nvPr/>
        </p:nvSpPr>
        <p:spPr>
          <a:xfrm rot="21383830">
            <a:off x="1540885" y="4625294"/>
            <a:ext cx="6999181" cy="1374886"/>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prstClr val="black"/>
                </a:solidFill>
              </a:rPr>
              <a:t>What’s a Million Dollar Portfolio look like for 2021-2025?</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4374" y="3630168"/>
            <a:ext cx="3141204" cy="3169504"/>
          </a:xfrm>
          <a:prstGeom prst="rect">
            <a:avLst/>
          </a:prstGeom>
        </p:spPr>
      </p:pic>
      <p:sp>
        <p:nvSpPr>
          <p:cNvPr id="7" name="Title 3">
            <a:extLst>
              <a:ext uri="{FF2B5EF4-FFF2-40B4-BE49-F238E27FC236}">
                <a16:creationId xmlns:a16="http://schemas.microsoft.com/office/drawing/2014/main" id="{566F62C9-A1BC-DD47-B0A8-8EF9838D62BB}"/>
              </a:ext>
            </a:extLst>
          </p:cNvPr>
          <p:cNvSpPr txBox="1">
            <a:spLocks/>
          </p:cNvSpPr>
          <p:nvPr/>
        </p:nvSpPr>
        <p:spPr>
          <a:xfrm rot="179326">
            <a:off x="8553350" y="94463"/>
            <a:ext cx="3640580" cy="655359"/>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rgbClr val="FF0000"/>
                </a:solidFill>
                <a:effectLst>
                  <a:outerShdw blurRad="38100" dist="38100" dir="2700000" algn="tl">
                    <a:srgbClr val="000000">
                      <a:alpha val="43137"/>
                    </a:srgbClr>
                  </a:outerShdw>
                </a:effectLst>
              </a:rPr>
              <a:t>For One Year!</a:t>
            </a:r>
          </a:p>
        </p:txBody>
      </p:sp>
    </p:spTree>
    <p:extLst>
      <p:ext uri="{BB962C8B-B14F-4D97-AF65-F5344CB8AC3E}">
        <p14:creationId xmlns:p14="http://schemas.microsoft.com/office/powerpoint/2010/main" val="1744612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887295" y="1428809"/>
            <a:ext cx="4922874" cy="4922874"/>
          </a:xfrm>
        </p:spPr>
      </p:pic>
      <p:sp>
        <p:nvSpPr>
          <p:cNvPr id="5" name="Title 4"/>
          <p:cNvSpPr>
            <a:spLocks noGrp="1"/>
          </p:cNvSpPr>
          <p:nvPr>
            <p:ph type="title"/>
          </p:nvPr>
        </p:nvSpPr>
        <p:spPr>
          <a:xfrm>
            <a:off x="509603" y="270451"/>
            <a:ext cx="9250636" cy="818285"/>
          </a:xfrm>
        </p:spPr>
        <p:txBody>
          <a:bodyPr>
            <a:normAutofit/>
          </a:bodyPr>
          <a:lstStyle/>
          <a:p>
            <a:r>
              <a:rPr lang="en-US" sz="5400" b="1" dirty="0">
                <a:effectLst>
                  <a:outerShdw blurRad="38100" dist="38100" dir="2700000" algn="tl">
                    <a:srgbClr val="000000">
                      <a:alpha val="43137"/>
                    </a:srgbClr>
                  </a:outerShdw>
                </a:effectLst>
              </a:rPr>
              <a:t>Set Your Own Retirement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28" y="1768882"/>
            <a:ext cx="6124448" cy="4303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402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801ABD-7339-4C70-82A3-696BE8EF14DF}"/>
              </a:ext>
            </a:extLst>
          </p:cNvPr>
          <p:cNvSpPr txBox="1">
            <a:spLocks/>
          </p:cNvSpPr>
          <p:nvPr/>
        </p:nvSpPr>
        <p:spPr>
          <a:xfrm>
            <a:off x="564140" y="262441"/>
            <a:ext cx="7548502" cy="72137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lang="en-US" dirty="0">
                <a:solidFill>
                  <a:schemeClr val="tx1"/>
                </a:solidFill>
                <a:effectLst>
                  <a:outerShdw blurRad="38100" dist="38100" dir="2700000" algn="tl">
                    <a:srgbClr val="000000">
                      <a:alpha val="43137"/>
                    </a:srgbClr>
                  </a:outerShdw>
                </a:effectLst>
              </a:rPr>
              <a:t>The Retirement Formula</a:t>
            </a:r>
            <a:endParaRPr lang="en-US" sz="1400" dirty="0">
              <a:solidFill>
                <a:schemeClr val="tx1"/>
              </a:solidFill>
            </a:endParaRPr>
          </a:p>
        </p:txBody>
      </p:sp>
      <p:sp>
        <p:nvSpPr>
          <p:cNvPr id="12" name="Text Placeholder 4"/>
          <p:cNvSpPr txBox="1">
            <a:spLocks/>
          </p:cNvSpPr>
          <p:nvPr/>
        </p:nvSpPr>
        <p:spPr>
          <a:xfrm>
            <a:off x="596650" y="908158"/>
            <a:ext cx="5987029" cy="3710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3-Part – SS Benefits + 401k + other Savings (i.e. Pension)</a:t>
            </a:r>
          </a:p>
        </p:txBody>
      </p:sp>
      <p:sp>
        <p:nvSpPr>
          <p:cNvPr id="13" name="TextBox 12"/>
          <p:cNvSpPr txBox="1"/>
          <p:nvPr/>
        </p:nvSpPr>
        <p:spPr>
          <a:xfrm flipH="1">
            <a:off x="564140" y="5925189"/>
            <a:ext cx="9781339" cy="369332"/>
          </a:xfrm>
          <a:prstGeom prst="rect">
            <a:avLst/>
          </a:prstGeom>
          <a:noFill/>
        </p:spPr>
        <p:txBody>
          <a:bodyPr wrap="square" rtlCol="0">
            <a:spAutoFit/>
          </a:bodyPr>
          <a:lstStyle/>
          <a:p>
            <a:pPr lvl="0">
              <a:defRPr/>
            </a:pPr>
            <a:r>
              <a:rPr lang="en-US" b="1" dirty="0">
                <a:solidFill>
                  <a:srgbClr val="FF0000"/>
                </a:solidFill>
              </a:rPr>
              <a:t>Noted Links</a:t>
            </a:r>
            <a:r>
              <a:rPr lang="en-US" b="1" dirty="0"/>
              <a:t>: </a:t>
            </a:r>
            <a:r>
              <a:rPr lang="en-US" dirty="0">
                <a:hlinkClick r:id="rId3"/>
              </a:rPr>
              <a:t>Inflation Calculator</a:t>
            </a:r>
            <a:r>
              <a:rPr lang="en-US" dirty="0"/>
              <a:t> and </a:t>
            </a:r>
            <a:r>
              <a:rPr lang="en-US" dirty="0">
                <a:hlinkClick r:id="rId4"/>
              </a:rPr>
              <a:t>Financial Independence Retire Early (FIRE) calculator</a:t>
            </a:r>
            <a:endParaRPr lang="en-US" dirty="0"/>
          </a:p>
        </p:txBody>
      </p:sp>
      <p:graphicFrame>
        <p:nvGraphicFramePr>
          <p:cNvPr id="2" name="Table 1"/>
          <p:cNvGraphicFramePr>
            <a:graphicFrameLocks noGrp="1"/>
          </p:cNvGraphicFramePr>
          <p:nvPr/>
        </p:nvGraphicFramePr>
        <p:xfrm>
          <a:off x="596651" y="1398368"/>
          <a:ext cx="10844028" cy="4407621"/>
        </p:xfrm>
        <a:graphic>
          <a:graphicData uri="http://schemas.openxmlformats.org/drawingml/2006/table">
            <a:tbl>
              <a:tblPr firstRow="1" bandRow="1">
                <a:tableStyleId>{5C22544A-7EE6-4342-B048-85BDC9FD1C3A}</a:tableStyleId>
              </a:tblPr>
              <a:tblGrid>
                <a:gridCol w="2711007">
                  <a:extLst>
                    <a:ext uri="{9D8B030D-6E8A-4147-A177-3AD203B41FA5}">
                      <a16:colId xmlns:a16="http://schemas.microsoft.com/office/drawing/2014/main" val="2281805771"/>
                    </a:ext>
                  </a:extLst>
                </a:gridCol>
                <a:gridCol w="2711007">
                  <a:extLst>
                    <a:ext uri="{9D8B030D-6E8A-4147-A177-3AD203B41FA5}">
                      <a16:colId xmlns:a16="http://schemas.microsoft.com/office/drawing/2014/main" val="1459835697"/>
                    </a:ext>
                  </a:extLst>
                </a:gridCol>
                <a:gridCol w="2711007">
                  <a:extLst>
                    <a:ext uri="{9D8B030D-6E8A-4147-A177-3AD203B41FA5}">
                      <a16:colId xmlns:a16="http://schemas.microsoft.com/office/drawing/2014/main" val="1894259542"/>
                    </a:ext>
                  </a:extLst>
                </a:gridCol>
                <a:gridCol w="2711007">
                  <a:extLst>
                    <a:ext uri="{9D8B030D-6E8A-4147-A177-3AD203B41FA5}">
                      <a16:colId xmlns:a16="http://schemas.microsoft.com/office/drawing/2014/main" val="1785668597"/>
                    </a:ext>
                  </a:extLst>
                </a:gridCol>
              </a:tblGrid>
              <a:tr h="788487">
                <a:tc>
                  <a:txBody>
                    <a:bodyPr/>
                    <a:lstStyle/>
                    <a:p>
                      <a:endParaRPr lang="en-US" dirty="0"/>
                    </a:p>
                  </a:txBody>
                  <a:tcPr anchor="ctr"/>
                </a:tc>
                <a:tc>
                  <a:txBody>
                    <a:bodyPr/>
                    <a:lstStyle/>
                    <a:p>
                      <a:pPr algn="ctr"/>
                      <a:r>
                        <a:rPr lang="en-US" dirty="0"/>
                        <a:t>20s-40s</a:t>
                      </a:r>
                    </a:p>
                  </a:txBody>
                  <a:tcPr anchor="ctr"/>
                </a:tc>
                <a:tc>
                  <a:txBody>
                    <a:bodyPr/>
                    <a:lstStyle/>
                    <a:p>
                      <a:pPr algn="ctr"/>
                      <a:r>
                        <a:rPr lang="en-US" dirty="0"/>
                        <a:t>40s-50s</a:t>
                      </a:r>
                    </a:p>
                  </a:txBody>
                  <a:tcPr anchor="ctr"/>
                </a:tc>
                <a:tc>
                  <a:txBody>
                    <a:bodyPr/>
                    <a:lstStyle/>
                    <a:p>
                      <a:pPr algn="ctr"/>
                      <a:r>
                        <a:rPr lang="en-US" dirty="0"/>
                        <a:t>55+</a:t>
                      </a:r>
                    </a:p>
                  </a:txBody>
                  <a:tcPr anchor="ctr"/>
                </a:tc>
                <a:extLst>
                  <a:ext uri="{0D108BD9-81ED-4DB2-BD59-A6C34878D82A}">
                    <a16:rowId xmlns:a16="http://schemas.microsoft.com/office/drawing/2014/main" val="1054075806"/>
                  </a:ext>
                </a:extLst>
              </a:tr>
              <a:tr h="788487">
                <a:tc>
                  <a:txBody>
                    <a:bodyPr/>
                    <a:lstStyle/>
                    <a:p>
                      <a:r>
                        <a:rPr lang="en-US" b="1" dirty="0"/>
                        <a:t>Ratio of $100k</a:t>
                      </a:r>
                    </a:p>
                  </a:txBody>
                  <a:tcPr anchor="ctr"/>
                </a:tc>
                <a:tc>
                  <a:txBody>
                    <a:bodyPr/>
                    <a:lstStyle/>
                    <a:p>
                      <a:pPr algn="ctr"/>
                      <a:r>
                        <a:rPr lang="en-US" dirty="0"/>
                        <a:t>100%</a:t>
                      </a:r>
                    </a:p>
                  </a:txBody>
                  <a:tcPr anchor="ctr"/>
                </a:tc>
                <a:tc>
                  <a:txBody>
                    <a:bodyPr/>
                    <a:lstStyle/>
                    <a:p>
                      <a:pPr algn="ctr"/>
                      <a:r>
                        <a:rPr lang="en-US" dirty="0"/>
                        <a:t>75%</a:t>
                      </a:r>
                    </a:p>
                  </a:txBody>
                  <a:tcPr anchor="ctr"/>
                </a:tc>
                <a:tc>
                  <a:txBody>
                    <a:bodyPr/>
                    <a:lstStyle/>
                    <a:p>
                      <a:pPr algn="ctr"/>
                      <a:r>
                        <a:rPr lang="en-US" dirty="0"/>
                        <a:t>50%</a:t>
                      </a:r>
                    </a:p>
                  </a:txBody>
                  <a:tcPr anchor="ctr"/>
                </a:tc>
                <a:extLst>
                  <a:ext uri="{0D108BD9-81ED-4DB2-BD59-A6C34878D82A}">
                    <a16:rowId xmlns:a16="http://schemas.microsoft.com/office/drawing/2014/main" val="1154100105"/>
                  </a:ext>
                </a:extLst>
              </a:tr>
              <a:tr h="788487">
                <a:tc>
                  <a:txBody>
                    <a:bodyPr/>
                    <a:lstStyle/>
                    <a:p>
                      <a:r>
                        <a:rPr lang="en-US" b="1" dirty="0"/>
                        <a:t>Retirement</a:t>
                      </a:r>
                      <a:r>
                        <a:rPr lang="en-US" b="1" baseline="0" dirty="0"/>
                        <a:t> </a:t>
                      </a:r>
                      <a:r>
                        <a:rPr lang="en-US" b="1" dirty="0"/>
                        <a:t>Need</a:t>
                      </a:r>
                    </a:p>
                    <a:p>
                      <a:r>
                        <a:rPr lang="en-US" sz="1600" dirty="0"/>
                        <a:t>Multiply by 25 or 4% withdrawal</a:t>
                      </a:r>
                      <a:r>
                        <a:rPr lang="en-US" sz="1600" baseline="0" dirty="0"/>
                        <a:t> rate</a:t>
                      </a:r>
                      <a:endParaRPr lang="en-US" sz="1600" dirty="0"/>
                    </a:p>
                  </a:txBody>
                  <a:tcPr anchor="ctr"/>
                </a:tc>
                <a:tc>
                  <a:txBody>
                    <a:bodyPr/>
                    <a:lstStyle/>
                    <a:p>
                      <a:pPr algn="ctr"/>
                      <a:r>
                        <a:rPr lang="en-US" dirty="0"/>
                        <a:t>$2.5M</a:t>
                      </a:r>
                    </a:p>
                  </a:txBody>
                  <a:tcPr anchor="ctr"/>
                </a:tc>
                <a:tc>
                  <a:txBody>
                    <a:bodyPr/>
                    <a:lstStyle/>
                    <a:p>
                      <a:pPr algn="ctr"/>
                      <a:r>
                        <a:rPr lang="en-US" dirty="0"/>
                        <a:t>$1.875M</a:t>
                      </a:r>
                    </a:p>
                  </a:txBody>
                  <a:tcPr anchor="ctr"/>
                </a:tc>
                <a:tc>
                  <a:txBody>
                    <a:bodyPr/>
                    <a:lstStyle/>
                    <a:p>
                      <a:pPr algn="ctr"/>
                      <a:r>
                        <a:rPr lang="en-US" dirty="0"/>
                        <a:t>$1.25M</a:t>
                      </a:r>
                    </a:p>
                  </a:txBody>
                  <a:tcPr anchor="ctr"/>
                </a:tc>
                <a:extLst>
                  <a:ext uri="{0D108BD9-81ED-4DB2-BD59-A6C34878D82A}">
                    <a16:rowId xmlns:a16="http://schemas.microsoft.com/office/drawing/2014/main" val="1192177106"/>
                  </a:ext>
                </a:extLst>
              </a:tr>
              <a:tr h="78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Safety</a:t>
                      </a:r>
                      <a:r>
                        <a:rPr lang="en-US" b="1" baseline="0" dirty="0"/>
                        <a:t> Margin </a:t>
                      </a:r>
                      <a:r>
                        <a:rPr lang="en-US" b="1" dirty="0"/>
                        <a:t>Need</a:t>
                      </a:r>
                    </a:p>
                    <a:p>
                      <a:r>
                        <a:rPr lang="en-US" sz="1600" dirty="0"/>
                        <a:t>Minus</a:t>
                      </a:r>
                      <a:r>
                        <a:rPr lang="en-US" sz="1600" baseline="0" dirty="0"/>
                        <a:t> $25k Social security</a:t>
                      </a:r>
                      <a:endParaRPr lang="en-US" sz="1600" dirty="0"/>
                    </a:p>
                  </a:txBody>
                  <a:tcPr anchor="ctr"/>
                </a:tc>
                <a:tc>
                  <a:txBody>
                    <a:bodyPr/>
                    <a:lstStyle/>
                    <a:p>
                      <a:pPr algn="ctr"/>
                      <a:r>
                        <a:rPr lang="en-US" dirty="0"/>
                        <a:t>$1.5M</a:t>
                      </a:r>
                    </a:p>
                  </a:txBody>
                  <a:tcPr anchor="ctr"/>
                </a:tc>
                <a:tc>
                  <a:txBody>
                    <a:bodyPr/>
                    <a:lstStyle/>
                    <a:p>
                      <a:pPr algn="ctr"/>
                      <a:r>
                        <a:rPr lang="en-US" dirty="0"/>
                        <a:t>$968,750</a:t>
                      </a:r>
                    </a:p>
                  </a:txBody>
                  <a:tcPr anchor="ctr"/>
                </a:tc>
                <a:tc>
                  <a:txBody>
                    <a:bodyPr/>
                    <a:lstStyle/>
                    <a:p>
                      <a:pPr algn="ctr"/>
                      <a:r>
                        <a:rPr lang="en-US" dirty="0"/>
                        <a:t>$437,500</a:t>
                      </a:r>
                    </a:p>
                  </a:txBody>
                  <a:tcPr anchor="ctr"/>
                </a:tc>
                <a:extLst>
                  <a:ext uri="{0D108BD9-81ED-4DB2-BD59-A6C34878D82A}">
                    <a16:rowId xmlns:a16="http://schemas.microsoft.com/office/drawing/2014/main" val="3195121280"/>
                  </a:ext>
                </a:extLst>
              </a:tr>
              <a:tr h="788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get</a:t>
                      </a:r>
                      <a:r>
                        <a:rPr lang="en-US" b="1" baseline="0" dirty="0"/>
                        <a:t> there?</a:t>
                      </a:r>
                      <a:endParaRPr lang="en-US" b="1" dirty="0"/>
                    </a:p>
                    <a:p>
                      <a:r>
                        <a:rPr lang="en-US" sz="1600" dirty="0"/>
                        <a:t>Years,</a:t>
                      </a:r>
                      <a:r>
                        <a:rPr lang="en-US" sz="1600" baseline="0" dirty="0"/>
                        <a:t> Interest Rate, Contribution per year and by month</a:t>
                      </a:r>
                      <a:endParaRPr lang="en-US" dirty="0"/>
                    </a:p>
                  </a:txBody>
                  <a:tcPr anchor="ctr"/>
                </a:tc>
                <a:tc>
                  <a:txBody>
                    <a:bodyPr/>
                    <a:lstStyle/>
                    <a:p>
                      <a:pPr algn="ctr"/>
                      <a:r>
                        <a:rPr lang="en-US" dirty="0"/>
                        <a:t>30yrs, 9%, $12,000</a:t>
                      </a:r>
                    </a:p>
                    <a:p>
                      <a:pPr algn="ctr"/>
                      <a:endParaRPr lang="en-US" dirty="0"/>
                    </a:p>
                    <a:p>
                      <a:pPr algn="ctr"/>
                      <a:r>
                        <a:rPr lang="en-US" dirty="0"/>
                        <a:t>Basically $1,000</a:t>
                      </a:r>
                    </a:p>
                    <a:p>
                      <a:pPr algn="ctr"/>
                      <a:r>
                        <a:rPr lang="en-US" baseline="0" dirty="0"/>
                        <a:t>per month</a:t>
                      </a:r>
                      <a:endParaRPr lang="en-US" dirty="0"/>
                    </a:p>
                  </a:txBody>
                  <a:tcPr anchor="ctr"/>
                </a:tc>
                <a:tc>
                  <a:txBody>
                    <a:bodyPr/>
                    <a:lstStyle/>
                    <a:p>
                      <a:pPr algn="ctr"/>
                      <a:r>
                        <a:rPr lang="en-US" dirty="0"/>
                        <a:t>20yrs, 8%, $21,000</a:t>
                      </a:r>
                    </a:p>
                    <a:p>
                      <a:pPr algn="ctr"/>
                      <a:endParaRPr lang="en-US" dirty="0"/>
                    </a:p>
                    <a:p>
                      <a:pPr algn="ctr"/>
                      <a:r>
                        <a:rPr lang="en-US" dirty="0"/>
                        <a:t>$1,750</a:t>
                      </a:r>
                    </a:p>
                    <a:p>
                      <a:pPr algn="ctr"/>
                      <a:r>
                        <a:rPr lang="en-US" baseline="0" dirty="0"/>
                        <a:t>per month</a:t>
                      </a:r>
                      <a:endParaRPr lang="en-US" dirty="0"/>
                    </a:p>
                  </a:txBody>
                  <a:tcPr anchor="ctr"/>
                </a:tc>
                <a:tc>
                  <a:txBody>
                    <a:bodyPr/>
                    <a:lstStyle/>
                    <a:p>
                      <a:pPr algn="ctr"/>
                      <a:r>
                        <a:rPr lang="en-US" dirty="0"/>
                        <a:t>10yrs, 7%, $30,000</a:t>
                      </a:r>
                    </a:p>
                    <a:p>
                      <a:pPr algn="ctr"/>
                      <a:endParaRPr lang="en-US" dirty="0"/>
                    </a:p>
                    <a:p>
                      <a:pPr algn="ctr"/>
                      <a:r>
                        <a:rPr lang="en-US" dirty="0"/>
                        <a:t>~$2,500</a:t>
                      </a:r>
                    </a:p>
                    <a:p>
                      <a:pPr algn="ctr"/>
                      <a:r>
                        <a:rPr lang="en-US" baseline="0" dirty="0"/>
                        <a:t>per month</a:t>
                      </a:r>
                      <a:endParaRPr lang="en-US" dirty="0"/>
                    </a:p>
                  </a:txBody>
                  <a:tcPr anchor="ctr"/>
                </a:tc>
                <a:extLst>
                  <a:ext uri="{0D108BD9-81ED-4DB2-BD59-A6C34878D82A}">
                    <a16:rowId xmlns:a16="http://schemas.microsoft.com/office/drawing/2014/main" val="2811293385"/>
                  </a:ext>
                </a:extLst>
              </a:tr>
            </a:tbl>
          </a:graphicData>
        </a:graphic>
      </p:graphicFrame>
      <p:sp>
        <p:nvSpPr>
          <p:cNvPr id="7" name="Rectangle 6"/>
          <p:cNvSpPr/>
          <p:nvPr/>
        </p:nvSpPr>
        <p:spPr>
          <a:xfrm>
            <a:off x="9027042" y="2424529"/>
            <a:ext cx="2200939" cy="32004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15740" y="2381693"/>
            <a:ext cx="5007934" cy="3306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83172" y="2243470"/>
            <a:ext cx="7740502" cy="3562519"/>
          </a:xfrm>
          <a:prstGeom prst="rect">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0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41461">
            <a:off x="6466822" y="4761276"/>
            <a:ext cx="2924674" cy="1949783"/>
          </a:xfrm>
          <a:prstGeom prst="rect">
            <a:avLst/>
          </a:prstGeom>
          <a:ln>
            <a:noFill/>
          </a:ln>
          <a:effectLst>
            <a:outerShdw blurRad="292100" dist="139700" dir="2700000" algn="tl" rotWithShape="0">
              <a:srgbClr val="333333">
                <a:alpha val="65000"/>
              </a:srgbClr>
            </a:outerShdw>
          </a:effectLst>
        </p:spPr>
      </p:pic>
      <p:pic>
        <p:nvPicPr>
          <p:cNvPr id="9" name="Content Placeholder 8"/>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465495" y="555411"/>
            <a:ext cx="4512512" cy="2538288"/>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595328" y="175908"/>
            <a:ext cx="4767262" cy="818285"/>
          </a:xfrm>
        </p:spPr>
        <p:txBody>
          <a:bodyPr/>
          <a:lstStyle/>
          <a:p>
            <a:r>
              <a:rPr lang="en-US" b="1" dirty="0">
                <a:effectLst>
                  <a:outerShdw blurRad="38100" dist="38100" dir="2700000" algn="tl">
                    <a:srgbClr val="000000">
                      <a:alpha val="43137"/>
                    </a:srgbClr>
                  </a:outerShdw>
                </a:effectLst>
              </a:rPr>
              <a:t>#Close Out</a:t>
            </a:r>
          </a:p>
        </p:txBody>
      </p:sp>
      <p:sp>
        <p:nvSpPr>
          <p:cNvPr id="7" name="Text Placeholder 6"/>
          <p:cNvSpPr>
            <a:spLocks noGrp="1"/>
          </p:cNvSpPr>
          <p:nvPr>
            <p:ph type="body" sz="quarter" idx="11"/>
          </p:nvPr>
        </p:nvSpPr>
        <p:spPr>
          <a:xfrm>
            <a:off x="687545" y="1314293"/>
            <a:ext cx="5777950" cy="5101507"/>
          </a:xfrm>
        </p:spPr>
        <p:txBody>
          <a:bodyPr>
            <a:noAutofit/>
          </a:bodyPr>
          <a:lstStyle/>
          <a:p>
            <a:pPr marL="514350" indent="-514350">
              <a:buFont typeface="+mj-lt"/>
              <a:buAutoNum type="arabicPeriod"/>
            </a:pPr>
            <a:r>
              <a:rPr lang="en-US" sz="2800" dirty="0">
                <a:solidFill>
                  <a:schemeClr val="tx1"/>
                </a:solidFill>
              </a:rPr>
              <a:t>The Investment Process from beginning to end</a:t>
            </a:r>
          </a:p>
          <a:p>
            <a:pPr marL="514350" indent="-514350">
              <a:buFont typeface="+mj-lt"/>
              <a:buAutoNum type="arabicPeriod"/>
            </a:pPr>
            <a:r>
              <a:rPr lang="en-US" sz="2800" dirty="0">
                <a:solidFill>
                  <a:schemeClr val="tx1"/>
                </a:solidFill>
              </a:rPr>
              <a:t>How to build a portfolio!</a:t>
            </a:r>
          </a:p>
          <a:p>
            <a:pPr marL="514350" indent="-514350">
              <a:buFont typeface="+mj-lt"/>
              <a:buAutoNum type="arabicPeriod"/>
            </a:pPr>
            <a:r>
              <a:rPr lang="en-US" sz="2800" dirty="0">
                <a:solidFill>
                  <a:schemeClr val="tx1"/>
                </a:solidFill>
              </a:rPr>
              <a:t>Highly recommend you </a:t>
            </a:r>
            <a:r>
              <a:rPr lang="en-US" sz="2800" b="1" dirty="0">
                <a:solidFill>
                  <a:srgbClr val="FF0000"/>
                </a:solidFill>
              </a:rPr>
              <a:t>tune into the Financial Griot Podcast</a:t>
            </a:r>
            <a:r>
              <a:rPr lang="en-US" sz="2800" dirty="0">
                <a:solidFill>
                  <a:srgbClr val="FF0000"/>
                </a:solidFill>
              </a:rPr>
              <a:t>!</a:t>
            </a:r>
          </a:p>
          <a:p>
            <a:pPr marL="514350" indent="-514350">
              <a:buFont typeface="+mj-lt"/>
              <a:buAutoNum type="arabicPeriod"/>
            </a:pPr>
            <a:r>
              <a:rPr lang="en-US" sz="2800" dirty="0">
                <a:solidFill>
                  <a:schemeClr val="tx1"/>
                </a:solidFill>
              </a:rPr>
              <a:t>Follow TFG team on social media!</a:t>
            </a:r>
          </a:p>
          <a:p>
            <a:pPr marL="514350" indent="-514350">
              <a:buFont typeface="+mj-lt"/>
              <a:buAutoNum type="arabicPeriod"/>
            </a:pPr>
            <a:r>
              <a:rPr lang="en-US" sz="2800" dirty="0">
                <a:solidFill>
                  <a:schemeClr val="tx1"/>
                </a:solidFill>
              </a:rPr>
              <a:t>And Get your </a:t>
            </a:r>
            <a:r>
              <a:rPr lang="en-US" sz="2800" b="1" dirty="0">
                <a:solidFill>
                  <a:srgbClr val="FF0000"/>
                </a:solidFill>
              </a:rPr>
              <a:t>$10 Referral!</a:t>
            </a:r>
          </a:p>
        </p:txBody>
      </p:sp>
      <p:sp>
        <p:nvSpPr>
          <p:cNvPr id="8" name="Text Placeholder 7"/>
          <p:cNvSpPr>
            <a:spLocks noGrp="1"/>
          </p:cNvSpPr>
          <p:nvPr>
            <p:ph type="body" sz="quarter" idx="12"/>
          </p:nvPr>
        </p:nvSpPr>
        <p:spPr>
          <a:xfrm>
            <a:off x="687546" y="970243"/>
            <a:ext cx="2128806" cy="340073"/>
          </a:xfrm>
        </p:spPr>
        <p:txBody>
          <a:bodyPr>
            <a:normAutofit/>
          </a:bodyPr>
          <a:lstStyle/>
          <a:p>
            <a:r>
              <a:rPr lang="en-US" dirty="0"/>
              <a:t>That’s a lot, Recap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3149">
            <a:off x="7403312" y="3017025"/>
            <a:ext cx="4543425" cy="1964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390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2262" y="284452"/>
            <a:ext cx="10058400" cy="935037"/>
          </a:xfrm>
        </p:spPr>
        <p:txBody>
          <a:bodyPr>
            <a:normAutofit/>
          </a:bodyPr>
          <a:lstStyle/>
          <a:p>
            <a:r>
              <a:rPr lang="en-US" sz="6000" b="1" dirty="0">
                <a:effectLst>
                  <a:outerShdw blurRad="38100" dist="38100" dir="2700000" algn="tl">
                    <a:srgbClr val="000000">
                      <a:alpha val="43137"/>
                    </a:srgbClr>
                  </a:outerShdw>
                </a:effectLst>
              </a:rPr>
              <a:t>Website Recommendations</a:t>
            </a:r>
          </a:p>
        </p:txBody>
      </p:sp>
      <p:sp>
        <p:nvSpPr>
          <p:cNvPr id="3" name="Content Placeholder 2"/>
          <p:cNvSpPr>
            <a:spLocks noGrp="1"/>
          </p:cNvSpPr>
          <p:nvPr>
            <p:ph type="body" idx="4294967295"/>
          </p:nvPr>
        </p:nvSpPr>
        <p:spPr>
          <a:xfrm>
            <a:off x="830262" y="1515053"/>
            <a:ext cx="9477520" cy="4737100"/>
          </a:xfrm>
        </p:spPr>
        <p:txBody>
          <a:bodyPr>
            <a:noAutofit/>
          </a:bodyPr>
          <a:lstStyle/>
          <a:p>
            <a:pPr marL="457200" indent="-457200">
              <a:buFont typeface="+mj-lt"/>
              <a:buAutoNum type="arabicPeriod"/>
            </a:pPr>
            <a:r>
              <a:rPr lang="en-US" sz="2400" dirty="0">
                <a:solidFill>
                  <a:schemeClr val="tx1"/>
                </a:solidFill>
                <a:latin typeface="+mn-lt"/>
              </a:rPr>
              <a:t>Essentials: </a:t>
            </a:r>
            <a:r>
              <a:rPr lang="en-US" sz="2400" dirty="0">
                <a:solidFill>
                  <a:schemeClr val="tx1"/>
                </a:solidFill>
                <a:latin typeface="+mn-lt"/>
                <a:hlinkClick r:id="rId2"/>
              </a:rPr>
              <a:t>Mint.com</a:t>
            </a:r>
            <a:r>
              <a:rPr lang="en-US" sz="2400" dirty="0">
                <a:solidFill>
                  <a:schemeClr val="tx1"/>
                </a:solidFill>
                <a:latin typeface="+mn-lt"/>
              </a:rPr>
              <a:t>, </a:t>
            </a:r>
            <a:r>
              <a:rPr lang="en-US" sz="2400" dirty="0">
                <a:solidFill>
                  <a:schemeClr val="tx1"/>
                </a:solidFill>
                <a:latin typeface="+mn-lt"/>
                <a:hlinkClick r:id="rId3"/>
              </a:rPr>
              <a:t>Personal Capital</a:t>
            </a:r>
            <a:r>
              <a:rPr lang="en-US" sz="2400" dirty="0">
                <a:solidFill>
                  <a:schemeClr val="tx1"/>
                </a:solidFill>
                <a:latin typeface="+mn-lt"/>
              </a:rPr>
              <a:t> (now </a:t>
            </a:r>
            <a:r>
              <a:rPr lang="en-US" sz="2400" i="1" dirty="0">
                <a:solidFill>
                  <a:schemeClr val="tx1"/>
                </a:solidFill>
                <a:latin typeface="+mn-lt"/>
              </a:rPr>
              <a:t>Empower</a:t>
            </a:r>
            <a:r>
              <a:rPr lang="en-US" sz="2400" dirty="0">
                <a:solidFill>
                  <a:schemeClr val="tx1"/>
                </a:solidFill>
                <a:latin typeface="+mn-lt"/>
              </a:rPr>
              <a:t>) and </a:t>
            </a:r>
            <a:r>
              <a:rPr lang="en-US" sz="2400" dirty="0">
                <a:solidFill>
                  <a:schemeClr val="tx1"/>
                </a:solidFill>
                <a:latin typeface="+mn-lt"/>
                <a:hlinkClick r:id="rId4"/>
              </a:rPr>
              <a:t>SSA.gov</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Savings, Mortgage rates and credit card rates - </a:t>
            </a:r>
            <a:r>
              <a:rPr lang="en-US" sz="2400" dirty="0">
                <a:solidFill>
                  <a:schemeClr val="tx1"/>
                </a:solidFill>
                <a:latin typeface="+mn-lt"/>
                <a:hlinkClick r:id="rId5"/>
              </a:rPr>
              <a:t>www.Bankrate.com</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hlinkClick r:id="rId6"/>
              </a:rPr>
              <a:t>Debt Snowball Calculator</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Google Finance and Yahoo Finance</a:t>
            </a:r>
          </a:p>
          <a:p>
            <a:pPr marL="457200" indent="-457200">
              <a:buFont typeface="+mj-lt"/>
              <a:buAutoNum type="arabicPeriod"/>
            </a:pPr>
            <a:r>
              <a:rPr lang="en-US" sz="2400" dirty="0">
                <a:solidFill>
                  <a:schemeClr val="tx1"/>
                </a:solidFill>
                <a:latin typeface="+mn-lt"/>
              </a:rPr>
              <a:t>Investment Back testing (advanced) - </a:t>
            </a:r>
            <a:r>
              <a:rPr lang="en-US" sz="2400" dirty="0">
                <a:solidFill>
                  <a:schemeClr val="tx1"/>
                </a:solidFill>
                <a:latin typeface="+mn-lt"/>
                <a:hlinkClick r:id="rId7"/>
              </a:rPr>
              <a:t>www.portfoliovisualizer.com</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rPr>
              <a:t>Exchange Traded Funds (</a:t>
            </a:r>
            <a:r>
              <a:rPr lang="en-US" sz="2400" dirty="0">
                <a:solidFill>
                  <a:schemeClr val="tx1"/>
                </a:solidFill>
                <a:latin typeface="+mn-lt"/>
                <a:hlinkClick r:id="rId8"/>
              </a:rPr>
              <a:t>ETF</a:t>
            </a:r>
            <a:r>
              <a:rPr lang="en-US" sz="2400" dirty="0">
                <a:solidFill>
                  <a:schemeClr val="tx1"/>
                </a:solidFill>
                <a:latin typeface="+mn-lt"/>
              </a:rPr>
              <a:t>) – </a:t>
            </a:r>
            <a:r>
              <a:rPr lang="en-US" sz="2400" dirty="0">
                <a:solidFill>
                  <a:schemeClr val="tx1"/>
                </a:solidFill>
                <a:latin typeface="+mn-lt"/>
                <a:hlinkClick r:id="rId9"/>
              </a:rPr>
              <a:t>www.etf.com</a:t>
            </a:r>
            <a:endParaRPr lang="en-US" sz="2400" dirty="0">
              <a:solidFill>
                <a:schemeClr val="tx1"/>
              </a:solidFill>
              <a:latin typeface="+mn-lt"/>
            </a:endParaRPr>
          </a:p>
          <a:p>
            <a:pPr marL="457200" indent="-457200">
              <a:buFont typeface="+mj-lt"/>
              <a:buAutoNum type="arabicPeriod"/>
            </a:pPr>
            <a:r>
              <a:rPr lang="en-US" sz="2400" dirty="0">
                <a:solidFill>
                  <a:schemeClr val="tx1"/>
                </a:solidFill>
                <a:latin typeface="+mn-lt"/>
                <a:hlinkClick r:id="rId10"/>
              </a:rPr>
              <a:t>Brokerages</a:t>
            </a:r>
            <a:r>
              <a:rPr lang="en-US" sz="2400" dirty="0">
                <a:solidFill>
                  <a:schemeClr val="tx1"/>
                </a:solidFill>
                <a:latin typeface="+mn-lt"/>
              </a:rPr>
              <a:t> include Fidelity, Vanguard, M1 Finance, </a:t>
            </a:r>
            <a:r>
              <a:rPr lang="en-US" sz="2400" dirty="0" err="1">
                <a:solidFill>
                  <a:schemeClr val="tx1"/>
                </a:solidFill>
                <a:latin typeface="+mn-lt"/>
              </a:rPr>
              <a:t>Robinhood</a:t>
            </a:r>
            <a:r>
              <a:rPr lang="en-US" sz="2400" dirty="0">
                <a:solidFill>
                  <a:schemeClr val="tx1"/>
                </a:solidFill>
                <a:latin typeface="+mn-lt"/>
              </a:rPr>
              <a:t>, Schwab, etc…</a:t>
            </a:r>
          </a:p>
          <a:p>
            <a:pPr marL="457200" indent="-457200">
              <a:buFont typeface="+mj-lt"/>
              <a:buAutoNum type="arabicPeriod"/>
            </a:pPr>
            <a:r>
              <a:rPr lang="en-US" sz="2400" dirty="0">
                <a:solidFill>
                  <a:schemeClr val="tx1"/>
                </a:solidFill>
                <a:latin typeface="+mn-lt"/>
                <a:hlinkClick r:id="rId11"/>
              </a:rPr>
              <a:t>Net/Max Financial Plans</a:t>
            </a:r>
            <a:r>
              <a:rPr lang="en-US" sz="2400" dirty="0">
                <a:solidFill>
                  <a:schemeClr val="tx1"/>
                </a:solidFill>
                <a:latin typeface="+mn-lt"/>
              </a:rPr>
              <a:t> to build wealth in less than 15 years </a:t>
            </a:r>
          </a:p>
          <a:p>
            <a:pPr marL="1028700" lvl="1" indent="-342900">
              <a:buFont typeface="+mj-lt"/>
              <a:buAutoNum type="alphaLcPeriod"/>
            </a:pPr>
            <a:r>
              <a:rPr lang="en-US" sz="2000" dirty="0">
                <a:solidFill>
                  <a:schemeClr val="tx1"/>
                </a:solidFill>
                <a:hlinkClick r:id="rId12"/>
              </a:rPr>
              <a:t>Other resources</a:t>
            </a:r>
            <a:r>
              <a:rPr lang="en-US" sz="2000" dirty="0">
                <a:solidFill>
                  <a:schemeClr val="tx1"/>
                </a:solidFill>
              </a:rPr>
              <a:t>: Budgeting, Personal Taxes, etc.</a:t>
            </a:r>
            <a:endParaRPr lang="en-US" sz="2400" dirty="0"/>
          </a:p>
          <a:p>
            <a:pPr marL="457200" indent="-457200">
              <a:buFont typeface="+mj-lt"/>
              <a:buAutoNum type="arabicPeriod"/>
            </a:pPr>
            <a:endParaRPr lang="en-US" sz="2400" dirty="0"/>
          </a:p>
          <a:p>
            <a:pPr marL="457200" indent="-457200">
              <a:buFont typeface="+mj-lt"/>
              <a:buAutoNum type="arabicPeriod"/>
            </a:pPr>
            <a:endParaRPr lang="en-US" sz="2400" dirty="0"/>
          </a:p>
        </p:txBody>
      </p:sp>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3946" y="2244097"/>
            <a:ext cx="2346579" cy="2346579"/>
          </a:xfrm>
          <a:prstGeom prst="rect">
            <a:avLst/>
          </a:prstGeom>
        </p:spPr>
      </p:pic>
    </p:spTree>
    <p:extLst>
      <p:ext uri="{BB962C8B-B14F-4D97-AF65-F5344CB8AC3E}">
        <p14:creationId xmlns:p14="http://schemas.microsoft.com/office/powerpoint/2010/main" val="53287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5709" y="362932"/>
            <a:ext cx="10621963" cy="936625"/>
          </a:xfrm>
        </p:spPr>
        <p:txBody>
          <a:bodyPr>
            <a:normAutofit/>
          </a:bodyPr>
          <a:lstStyle/>
          <a:p>
            <a:r>
              <a:rPr lang="en-US" sz="6000" b="1" dirty="0">
                <a:effectLst>
                  <a:outerShdw blurRad="38100" dist="38100" dir="2700000" algn="tl">
                    <a:srgbClr val="000000">
                      <a:alpha val="43137"/>
                    </a:srgbClr>
                  </a:outerShdw>
                </a:effectLst>
              </a:rPr>
              <a:t>Book </a:t>
            </a:r>
            <a:r>
              <a:rPr lang="en-US" sz="6000" b="1" dirty="0">
                <a:effectLst>
                  <a:outerShdw blurRad="38100" dist="38100" dir="2700000" algn="tl">
                    <a:srgbClr val="000000">
                      <a:alpha val="43137"/>
                    </a:srgbClr>
                  </a:outerShdw>
                </a:effectLst>
                <a:hlinkClick r:id="rId2"/>
              </a:rPr>
              <a:t>Recommendations</a:t>
            </a:r>
            <a:endParaRPr lang="en-US" sz="6000" b="1"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06400" y="1509770"/>
            <a:ext cx="9371013" cy="4985298"/>
          </a:xfrm>
        </p:spPr>
        <p:txBody>
          <a:bodyPr>
            <a:noAutofit/>
          </a:bodyPr>
          <a:lstStyle/>
          <a:p>
            <a:pPr marL="457200" indent="-457200">
              <a:buFont typeface="+mj-lt"/>
              <a:buAutoNum type="arabicPeriod"/>
            </a:pPr>
            <a:r>
              <a:rPr lang="en-US" sz="2200" b="1" dirty="0"/>
              <a:t>Atomic Habits</a:t>
            </a:r>
            <a:r>
              <a:rPr lang="en-US" sz="2200" dirty="0"/>
              <a:t>: An Easy and Proven Way to Build Good Habits – James Clear</a:t>
            </a:r>
          </a:p>
          <a:p>
            <a:pPr marL="457200" indent="-457200">
              <a:buFont typeface="+mj-lt"/>
              <a:buAutoNum type="arabicPeriod"/>
            </a:pPr>
            <a:r>
              <a:rPr lang="en-US" sz="2200" b="1" dirty="0"/>
              <a:t>The Automatic Millionaire</a:t>
            </a:r>
            <a:r>
              <a:rPr lang="en-US" sz="2200" dirty="0"/>
              <a:t>: A Power One Step Plan – David Bach</a:t>
            </a:r>
          </a:p>
          <a:p>
            <a:pPr marL="457200" indent="-457200">
              <a:buFont typeface="+mj-lt"/>
              <a:buAutoNum type="arabicPeriod"/>
            </a:pPr>
            <a:r>
              <a:rPr lang="en-US" sz="2200" b="1" dirty="0"/>
              <a:t>Your Money or Your Life </a:t>
            </a:r>
            <a:r>
              <a:rPr lang="en-US" sz="2200" dirty="0"/>
              <a:t>– Vicky Robins</a:t>
            </a:r>
          </a:p>
          <a:p>
            <a:pPr marL="457200" indent="-457200">
              <a:buFont typeface="+mj-lt"/>
              <a:buAutoNum type="arabicPeriod"/>
            </a:pPr>
            <a:r>
              <a:rPr lang="en-US" sz="2200" b="1" dirty="0"/>
              <a:t>The Psychology of Money </a:t>
            </a:r>
            <a:r>
              <a:rPr lang="en-US" sz="2200" dirty="0"/>
              <a:t>– Morgan Housel</a:t>
            </a:r>
          </a:p>
          <a:p>
            <a:pPr marL="457200" indent="-457200">
              <a:buFont typeface="+mj-lt"/>
              <a:buAutoNum type="arabicPeriod"/>
            </a:pPr>
            <a:r>
              <a:rPr lang="en-US" sz="2200" b="1" dirty="0"/>
              <a:t>The 12 Week Year </a:t>
            </a:r>
            <a:r>
              <a:rPr lang="en-US" sz="2200" dirty="0"/>
              <a:t>– Brian P. Moran</a:t>
            </a:r>
          </a:p>
          <a:p>
            <a:pPr marL="457200" indent="-457200">
              <a:buFont typeface="+mj-lt"/>
              <a:buAutoNum type="arabicPeriod"/>
            </a:pPr>
            <a:r>
              <a:rPr lang="en-US" sz="2200" b="1" dirty="0"/>
              <a:t>Can’t Hurt Me </a:t>
            </a:r>
            <a:r>
              <a:rPr lang="en-US" sz="2200" dirty="0"/>
              <a:t>and/or Never Finished – David Goggins </a:t>
            </a:r>
          </a:p>
          <a:p>
            <a:pPr marL="457200" indent="-457200">
              <a:buFont typeface="+mj-lt"/>
              <a:buAutoNum type="arabicPeriod"/>
            </a:pPr>
            <a:r>
              <a:rPr lang="en-US" sz="2200" b="1" dirty="0"/>
              <a:t>Grit</a:t>
            </a:r>
            <a:r>
              <a:rPr lang="en-US" sz="2200" dirty="0"/>
              <a:t>: The Power of Passion… – Angela Duckworth</a:t>
            </a:r>
          </a:p>
          <a:p>
            <a:pPr marL="457200" indent="-457200">
              <a:buFont typeface="+mj-lt"/>
              <a:buAutoNum type="arabicPeriod"/>
            </a:pPr>
            <a:r>
              <a:rPr lang="en-US" sz="2200" b="1" dirty="0"/>
              <a:t>Monsters and How to Tame them </a:t>
            </a:r>
            <a:r>
              <a:rPr lang="en-US" sz="2200" dirty="0"/>
              <a:t>– Kevin Hart</a:t>
            </a:r>
          </a:p>
          <a:p>
            <a:pPr marL="457200" indent="-457200">
              <a:buFont typeface="+mj-lt"/>
              <a:buAutoNum type="arabicPeriod"/>
            </a:pPr>
            <a:r>
              <a:rPr lang="en-US" sz="2200" b="1" dirty="0"/>
              <a:t>The One Thing </a:t>
            </a:r>
            <a:r>
              <a:rPr lang="en-US" sz="2200" dirty="0"/>
              <a:t>– Garry W. Keller</a:t>
            </a:r>
          </a:p>
          <a:p>
            <a:pPr marL="457200" indent="-457200">
              <a:buFont typeface="+mj-lt"/>
              <a:buAutoNum type="arabicPeriod"/>
            </a:pPr>
            <a:r>
              <a:rPr lang="en-US" sz="2200" b="1" dirty="0"/>
              <a:t>Born a Crime</a:t>
            </a:r>
            <a:r>
              <a:rPr lang="en-US" sz="2200" dirty="0"/>
              <a:t> – Trevor Noah</a:t>
            </a:r>
          </a:p>
          <a:p>
            <a:pPr marL="457200" indent="-457200">
              <a:buFont typeface="+mj-lt"/>
              <a:buAutoNum type="arabicPeriod"/>
            </a:pPr>
            <a:endParaRPr lang="en-US" sz="2200" dirty="0"/>
          </a:p>
          <a:p>
            <a:pPr marL="457200" indent="-457200">
              <a:buFont typeface="+mj-lt"/>
              <a:buAutoNum type="arabicPeriod"/>
            </a:pPr>
            <a:endParaRPr lang="en-US" sz="2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365" y="3055943"/>
            <a:ext cx="4184581" cy="313843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0410">
            <a:off x="9467274" y="342785"/>
            <a:ext cx="2600569" cy="2654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948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71" y="254791"/>
            <a:ext cx="10058400" cy="1230930"/>
          </a:xfrm>
        </p:spPr>
        <p:txBody>
          <a:bodyPr>
            <a:normAutofit fontScale="90000"/>
          </a:bodyPr>
          <a:lstStyle/>
          <a:p>
            <a:r>
              <a:rPr lang="en-US" sz="8800" b="1" dirty="0">
                <a:effectLst>
                  <a:outerShdw blurRad="38100" dist="38100" dir="2700000" algn="tl">
                    <a:srgbClr val="000000">
                      <a:alpha val="43137"/>
                    </a:srgbClr>
                  </a:outerShdw>
                </a:effectLst>
              </a:rPr>
              <a:t>Recap and Questions</a:t>
            </a:r>
          </a:p>
        </p:txBody>
      </p:sp>
      <p:sp>
        <p:nvSpPr>
          <p:cNvPr id="6" name="Text Placeholder 5"/>
          <p:cNvSpPr>
            <a:spLocks noGrp="1"/>
          </p:cNvSpPr>
          <p:nvPr>
            <p:ph type="body"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37703">
            <a:off x="399499" y="2035056"/>
            <a:ext cx="4873657" cy="400722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2462">
            <a:off x="8451224" y="2110115"/>
            <a:ext cx="3217297" cy="4240965"/>
          </a:xfrm>
          <a:prstGeom prst="rect">
            <a:avLst/>
          </a:prstGeom>
          <a:ln>
            <a:noFill/>
          </a:ln>
          <a:effectLst>
            <a:outerShdw blurRad="292100" dist="139700" dir="2700000" algn="tl" rotWithShape="0">
              <a:srgbClr val="333333">
                <a:alpha val="65000"/>
              </a:srgbClr>
            </a:outerShdw>
          </a:effectLst>
        </p:spPr>
      </p:pic>
      <p:pic>
        <p:nvPicPr>
          <p:cNvPr id="4" name="Picture 3">
            <a:hlinkClick r:id="rId5"/>
          </p:cNvPr>
          <p:cNvPicPr>
            <a:picLocks noChangeAspect="1"/>
          </p:cNvPicPr>
          <p:nvPr/>
        </p:nvPicPr>
        <p:blipFill>
          <a:blip r:embed="rId6"/>
          <a:srcRect/>
          <a:stretch/>
        </p:blipFill>
        <p:spPr>
          <a:xfrm>
            <a:off x="4576371" y="1485721"/>
            <a:ext cx="3775895" cy="4762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048839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77878" y="5027597"/>
            <a:ext cx="5568921" cy="1021662"/>
          </a:xfrm>
        </p:spPr>
        <p:txBody>
          <a:bodyPr>
            <a:noAutofit/>
          </a:bodyPr>
          <a:lstStyle/>
          <a:p>
            <a:pPr eaLnBrk="1" hangingPunct="1"/>
            <a:r>
              <a:rPr lang="en-US" sz="7200" b="1" dirty="0">
                <a:effectLst>
                  <a:outerShdw blurRad="38100" dist="38100" dir="2700000" algn="tl">
                    <a:srgbClr val="000000">
                      <a:alpha val="43137"/>
                    </a:srgbClr>
                  </a:outerShdw>
                </a:effectLst>
                <a:ea typeface="ＭＳ Ｐゴシック" pitchFamily="34" charset="-128"/>
              </a:rPr>
              <a:t>F.I.R.E.# +$5M</a:t>
            </a:r>
          </a:p>
        </p:txBody>
      </p:sp>
      <p:sp>
        <p:nvSpPr>
          <p:cNvPr id="51203" name="Content Placeholder 3"/>
          <p:cNvSpPr>
            <a:spLocks noGrp="1"/>
          </p:cNvSpPr>
          <p:nvPr>
            <p:ph type="body" idx="1"/>
          </p:nvPr>
        </p:nvSpPr>
        <p:spPr>
          <a:xfrm>
            <a:off x="425479" y="1519417"/>
            <a:ext cx="6206230" cy="3135507"/>
          </a:xfrm>
        </p:spPr>
        <p:txBody>
          <a:bodyPr>
            <a:noAutofit/>
          </a:bodyPr>
          <a:lstStyle/>
          <a:p>
            <a:pPr marL="109728" indent="0">
              <a:lnSpc>
                <a:spcPct val="80000"/>
              </a:lnSpc>
              <a:buNone/>
              <a:defRPr/>
            </a:pPr>
            <a:r>
              <a:rPr lang="en-US" sz="3200" b="1" dirty="0">
                <a:solidFill>
                  <a:schemeClr val="tx1"/>
                </a:solidFill>
                <a:latin typeface="+mn-lt"/>
                <a:ea typeface="ＭＳ Ｐゴシック" pitchFamily="34" charset="-128"/>
              </a:rPr>
              <a:t>Work hard,</a:t>
            </a:r>
          </a:p>
          <a:p>
            <a:pPr marL="109728" indent="0">
              <a:lnSpc>
                <a:spcPct val="80000"/>
              </a:lnSpc>
              <a:buNone/>
              <a:defRPr/>
            </a:pPr>
            <a:r>
              <a:rPr lang="en-US" b="1" dirty="0">
                <a:solidFill>
                  <a:schemeClr val="tx1"/>
                </a:solidFill>
                <a:latin typeface="+mn-lt"/>
                <a:ea typeface="ＭＳ Ｐゴシック" pitchFamily="34" charset="-128"/>
              </a:rPr>
              <a:t>Watch anime, stay healthy,</a:t>
            </a:r>
          </a:p>
          <a:p>
            <a:pPr marL="109728" indent="0">
              <a:lnSpc>
                <a:spcPct val="80000"/>
              </a:lnSpc>
              <a:buNone/>
              <a:defRPr/>
            </a:pPr>
            <a:r>
              <a:rPr lang="en-US" b="1" dirty="0">
                <a:solidFill>
                  <a:schemeClr val="tx1"/>
                </a:solidFill>
                <a:latin typeface="+mn-lt"/>
                <a:ea typeface="ＭＳ Ｐゴシック" pitchFamily="34" charset="-128"/>
              </a:rPr>
              <a:t>Invest as much as needed,</a:t>
            </a:r>
          </a:p>
          <a:p>
            <a:pPr marL="109728" indent="0">
              <a:lnSpc>
                <a:spcPct val="80000"/>
              </a:lnSpc>
              <a:buNone/>
              <a:defRPr/>
            </a:pPr>
            <a:r>
              <a:rPr lang="en-US" b="1" dirty="0">
                <a:solidFill>
                  <a:schemeClr val="tx1"/>
                </a:solidFill>
                <a:latin typeface="+mn-lt"/>
                <a:ea typeface="ＭＳ Ｐゴシック" pitchFamily="34" charset="-128"/>
              </a:rPr>
              <a:t>Retire early, create happiness,</a:t>
            </a:r>
          </a:p>
          <a:p>
            <a:pPr marL="109728" indent="0">
              <a:lnSpc>
                <a:spcPct val="80000"/>
              </a:lnSpc>
              <a:buNone/>
              <a:defRPr/>
            </a:pPr>
            <a:r>
              <a:rPr lang="en-US" b="1" dirty="0">
                <a:solidFill>
                  <a:schemeClr val="tx1"/>
                </a:solidFill>
                <a:latin typeface="+mn-lt"/>
                <a:ea typeface="ＭＳ Ｐゴシック" pitchFamily="34" charset="-128"/>
              </a:rPr>
              <a:t>Travel the world (50 by 50),</a:t>
            </a:r>
          </a:p>
          <a:p>
            <a:pPr marL="109728" indent="0">
              <a:lnSpc>
                <a:spcPct val="80000"/>
              </a:lnSpc>
              <a:buNone/>
              <a:defRPr/>
            </a:pPr>
            <a:r>
              <a:rPr lang="en-US" b="1" dirty="0">
                <a:solidFill>
                  <a:schemeClr val="tx1"/>
                </a:solidFill>
                <a:latin typeface="+mn-lt"/>
                <a:ea typeface="ＭＳ Ｐゴシック" pitchFamily="34" charset="-128"/>
              </a:rPr>
              <a:t>Help others along the way…</a:t>
            </a:r>
          </a:p>
          <a:p>
            <a:pPr marL="109728" indent="0">
              <a:lnSpc>
                <a:spcPct val="80000"/>
              </a:lnSpc>
              <a:buNone/>
              <a:defRPr/>
            </a:pPr>
            <a:endParaRPr lang="en-US" dirty="0">
              <a:ea typeface="ＭＳ Ｐゴシック" pitchFamily="34"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499" y="1999911"/>
            <a:ext cx="2174521" cy="217452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7511" r="-616" b="16006"/>
          <a:stretch/>
        </p:blipFill>
        <p:spPr>
          <a:xfrm rot="21161243">
            <a:off x="5829956" y="4057100"/>
            <a:ext cx="4483608" cy="2962656"/>
          </a:xfrm>
          <a:prstGeom prst="rect">
            <a:avLst/>
          </a:prstGeom>
          <a:ln>
            <a:noFill/>
          </a:ln>
          <a:effectLst>
            <a:outerShdw blurRad="292100" dist="139700" dir="2700000" algn="tl" rotWithShape="0">
              <a:srgbClr val="333333">
                <a:alpha val="65000"/>
              </a:srgbClr>
            </a:outerShdw>
          </a:effectLst>
        </p:spPr>
      </p:pic>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03726">
            <a:off x="8955616" y="665032"/>
            <a:ext cx="2172066" cy="28960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67363">
            <a:off x="9840678" y="3255020"/>
            <a:ext cx="2172066" cy="2896088"/>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577879" y="374073"/>
            <a:ext cx="5568921" cy="1021662"/>
          </a:xfrm>
          <a:prstGeom prst="rect">
            <a:avLst/>
          </a:prstGeom>
        </p:spPr>
        <p:txBody>
          <a:bodyPr vert="horz" lIns="91440" tIns="45720" rIns="91440" bIns="45720" rtlCol="0" anchor="b" anchorCtr="0">
            <a:noAutofit/>
          </a:bodyPr>
          <a:lstStyle>
            <a:lvl1pPr algn="l" defTabSz="914400" rtl="0" eaLnBrk="1" latinLnBrk="0" hangingPunct="1">
              <a:lnSpc>
                <a:spcPct val="85000"/>
              </a:lnSpc>
              <a:spcBef>
                <a:spcPct val="0"/>
              </a:spcBef>
              <a:buNone/>
              <a:defRPr sz="8000" b="0" kern="1200" spc="-50" baseline="0">
                <a:solidFill>
                  <a:schemeClr val="tx1">
                    <a:lumMod val="85000"/>
                    <a:lumOff val="15000"/>
                  </a:schemeClr>
                </a:solidFill>
                <a:latin typeface="+mj-lt"/>
                <a:ea typeface="+mj-ea"/>
                <a:cs typeface="+mj-cs"/>
              </a:defRPr>
            </a:lvl1pPr>
          </a:lstStyle>
          <a:p>
            <a:r>
              <a:rPr lang="en-US" sz="7200" b="1">
                <a:effectLst>
                  <a:outerShdw blurRad="38100" dist="38100" dir="2700000" algn="tl">
                    <a:srgbClr val="000000">
                      <a:alpha val="43137"/>
                    </a:srgbClr>
                  </a:outerShdw>
                </a:effectLst>
                <a:ea typeface="ＭＳ Ｐゴシック" pitchFamily="34" charset="-128"/>
              </a:rPr>
              <a:t>Our Goal?!</a:t>
            </a:r>
            <a:endParaRPr lang="en-US" sz="72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190516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48" r="2348"/>
          <a:stretch>
            <a:fillRect/>
          </a:stretch>
        </p:blipFill>
        <p:spPr/>
      </p:pic>
      <p:sp>
        <p:nvSpPr>
          <p:cNvPr id="4" name="Title 3">
            <a:extLst>
              <a:ext uri="{FF2B5EF4-FFF2-40B4-BE49-F238E27FC236}">
                <a16:creationId xmlns:a16="http://schemas.microsoft.com/office/drawing/2014/main" id="{EB516E3E-5EFE-4EBE-B821-28A54E2B1169}"/>
              </a:ext>
            </a:extLst>
          </p:cNvPr>
          <p:cNvSpPr>
            <a:spLocks noGrp="1"/>
          </p:cNvSpPr>
          <p:nvPr>
            <p:ph type="title"/>
          </p:nvPr>
        </p:nvSpPr>
        <p:spPr/>
        <p:txBody>
          <a:bodyPr anchor="b"/>
          <a:lstStyle/>
          <a:p>
            <a:pPr lvl="0"/>
            <a:r>
              <a:rPr lang="en-US" dirty="0">
                <a:sym typeface="Bebas"/>
              </a:rPr>
              <a:t>THANK YOU </a:t>
            </a:r>
            <a:br>
              <a:rPr lang="en-US" dirty="0">
                <a:sym typeface="Bebas"/>
              </a:rPr>
            </a:br>
            <a:r>
              <a:rPr lang="en-US" dirty="0">
                <a:sym typeface="Bebas"/>
              </a:rPr>
              <a:t>         + Q&amp;A time</a:t>
            </a:r>
            <a:endParaRPr lang="en-US" dirty="0"/>
          </a:p>
        </p:txBody>
      </p:sp>
      <p:sp>
        <p:nvSpPr>
          <p:cNvPr id="6" name="Text Placeholder 5">
            <a:extLst>
              <a:ext uri="{FF2B5EF4-FFF2-40B4-BE49-F238E27FC236}">
                <a16:creationId xmlns:a16="http://schemas.microsoft.com/office/drawing/2014/main" id="{4E492036-E696-4CD7-AA21-39FC74717BB9}"/>
              </a:ext>
            </a:extLst>
          </p:cNvPr>
          <p:cNvSpPr>
            <a:spLocks noGrp="1"/>
          </p:cNvSpPr>
          <p:nvPr>
            <p:ph type="body" sz="quarter" idx="14"/>
          </p:nvPr>
        </p:nvSpPr>
        <p:spPr/>
        <p:txBody>
          <a:bodyPr>
            <a:normAutofit fontScale="92500" lnSpcReduction="10000"/>
          </a:bodyPr>
          <a:lstStyle/>
          <a:p>
            <a:r>
              <a:rPr lang="en-US" dirty="0">
                <a:hlinkClick r:id="rId4"/>
              </a:rPr>
              <a:t>www.theneighborhoodfinanceguy.com</a:t>
            </a:r>
            <a:endParaRPr lang="en-US" dirty="0"/>
          </a:p>
          <a:p>
            <a:endParaRPr lang="en-US" dirty="0"/>
          </a:p>
          <a:p>
            <a:endParaRPr lang="en-US" dirty="0"/>
          </a:p>
          <a:p>
            <a:endParaRPr lang="en-US" dirty="0"/>
          </a:p>
        </p:txBody>
      </p:sp>
      <p:grpSp>
        <p:nvGrpSpPr>
          <p:cNvPr id="51" name="Group 50" descr="Contact information text box group">
            <a:extLst>
              <a:ext uri="{FF2B5EF4-FFF2-40B4-BE49-F238E27FC236}">
                <a16:creationId xmlns:a16="http://schemas.microsoft.com/office/drawing/2014/main" id="{5440D331-C6D8-D844-8811-5ED6AEB3F4BD}"/>
              </a:ext>
            </a:extLst>
          </p:cNvPr>
          <p:cNvGrpSpPr/>
          <p:nvPr/>
        </p:nvGrpSpPr>
        <p:grpSpPr>
          <a:xfrm>
            <a:off x="9309516" y="502274"/>
            <a:ext cx="2780443" cy="993643"/>
            <a:chOff x="7718027" y="4213936"/>
            <a:chExt cx="2780443" cy="993643"/>
          </a:xfrm>
        </p:grpSpPr>
        <p:grpSp>
          <p:nvGrpSpPr>
            <p:cNvPr id="19" name="Group 18">
              <a:extLst>
                <a:ext uri="{FF2B5EF4-FFF2-40B4-BE49-F238E27FC236}">
                  <a16:creationId xmlns:a16="http://schemas.microsoft.com/office/drawing/2014/main" id="{28D1A7A2-A799-E043-8B93-F66D87909B8A}"/>
                </a:ext>
              </a:extLst>
            </p:cNvPr>
            <p:cNvGrpSpPr/>
            <p:nvPr/>
          </p:nvGrpSpPr>
          <p:grpSpPr>
            <a:xfrm>
              <a:off x="8029588" y="4225347"/>
              <a:ext cx="2468882" cy="982232"/>
              <a:chOff x="6095998" y="4225347"/>
              <a:chExt cx="4707723" cy="982232"/>
            </a:xfrm>
          </p:grpSpPr>
          <p:sp>
            <p:nvSpPr>
              <p:cNvPr id="45" name="Subtitle 2">
                <a:extLst>
                  <a:ext uri="{FF2B5EF4-FFF2-40B4-BE49-F238E27FC236}">
                    <a16:creationId xmlns:a16="http://schemas.microsoft.com/office/drawing/2014/main" id="{6727AF79-CC43-B24F-91AB-59C97C34865E}"/>
                  </a:ext>
                </a:extLst>
              </p:cNvPr>
              <p:cNvSpPr txBox="1">
                <a:spLocks/>
              </p:cNvSpPr>
              <p:nvPr/>
            </p:nvSpPr>
            <p:spPr>
              <a:xfrm>
                <a:off x="6095998" y="4225347"/>
                <a:ext cx="4031470" cy="30904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00B0F0"/>
                  </a:buClr>
                </a:pPr>
                <a:r>
                  <a:rPr lang="en-US" b="1" dirty="0">
                    <a:solidFill>
                      <a:schemeClr val="tx2"/>
                    </a:solidFill>
                    <a:latin typeface="+mj-lt"/>
                    <a:cs typeface="Gill Sans" panose="020B0502020104020203" pitchFamily="34" charset="-79"/>
                  </a:rPr>
                  <a:t>Lawrence Gonzalez</a:t>
                </a:r>
                <a:endParaRPr kumimoji="0" lang="en-US" sz="1400" b="1" u="none" strike="noStrike" kern="1200" cap="none" spc="0" normalizeH="0" baseline="0" noProof="0" dirty="0">
                  <a:ln>
                    <a:noFill/>
                  </a:ln>
                  <a:solidFill>
                    <a:schemeClr val="tx2"/>
                  </a:solidFill>
                  <a:effectLst/>
                  <a:uLnTx/>
                  <a:uFillTx/>
                  <a:latin typeface="+mj-lt"/>
                  <a:cs typeface="Gill Sans" panose="020B0502020104020203" pitchFamily="34" charset="-79"/>
                </a:endParaRPr>
              </a:p>
            </p:txBody>
          </p:sp>
          <p:sp>
            <p:nvSpPr>
              <p:cNvPr id="46" name="Text Placeholder 17">
                <a:extLst>
                  <a:ext uri="{FF2B5EF4-FFF2-40B4-BE49-F238E27FC236}">
                    <a16:creationId xmlns:a16="http://schemas.microsoft.com/office/drawing/2014/main" id="{698B802A-61BF-5142-91CD-EF6EE9F1A68A}"/>
                  </a:ext>
                </a:extLst>
              </p:cNvPr>
              <p:cNvSpPr txBox="1">
                <a:spLocks/>
              </p:cNvSpPr>
              <p:nvPr/>
            </p:nvSpPr>
            <p:spPr>
              <a:xfrm>
                <a:off x="6096002" y="4570697"/>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dirty="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dirty="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dirty="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dirty="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B0F0"/>
                  </a:buClr>
                </a:pPr>
                <a:r>
                  <a:rPr kumimoji="0" lang="en-US" sz="1400" u="none" strike="noStrike" kern="1200" cap="none" spc="0" normalizeH="0" baseline="0" noProof="0" dirty="0">
                    <a:ln>
                      <a:noFill/>
                    </a:ln>
                    <a:solidFill>
                      <a:schemeClr val="tx2"/>
                    </a:solidFill>
                    <a:effectLst/>
                    <a:uLnTx/>
                    <a:uFillTx/>
                    <a:cs typeface="Gill Sans Light" panose="020B0302020104020203" pitchFamily="34" charset="-79"/>
                  </a:rPr>
                  <a:t>@theNeighborhoodFinanceguy</a:t>
                </a:r>
              </a:p>
            </p:txBody>
          </p:sp>
          <p:sp>
            <p:nvSpPr>
              <p:cNvPr id="47" name="Text Placeholder 18">
                <a:extLst>
                  <a:ext uri="{FF2B5EF4-FFF2-40B4-BE49-F238E27FC236}">
                    <a16:creationId xmlns:a16="http://schemas.microsoft.com/office/drawing/2014/main" id="{22512C4B-7E64-EA4F-9C2C-D59EF00F75BC}"/>
                  </a:ext>
                </a:extLst>
              </p:cNvPr>
              <p:cNvSpPr txBox="1">
                <a:spLocks/>
              </p:cNvSpPr>
              <p:nvPr/>
            </p:nvSpPr>
            <p:spPr>
              <a:xfrm>
                <a:off x="6096002" y="4959929"/>
                <a:ext cx="4707719"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00B0F0"/>
                  </a:buClr>
                  <a:buSzTx/>
                  <a:buFont typeface="Arial" panose="020B0604020202020204" pitchFamily="34" charset="0"/>
                  <a:buNone/>
                  <a:tabLst/>
                  <a:defRPr/>
                </a:pPr>
                <a:r>
                  <a:rPr kumimoji="0" lang="en-US" sz="1100" u="none" strike="noStrike" kern="1200" cap="none" spc="0" normalizeH="0" baseline="0" noProof="0" dirty="0">
                    <a:ln>
                      <a:noFill/>
                    </a:ln>
                    <a:solidFill>
                      <a:schemeClr val="tx2"/>
                    </a:solidFill>
                    <a:effectLst/>
                    <a:uLnTx/>
                    <a:uFillTx/>
                    <a:cs typeface="Gill Sans Light" panose="020B0302020104020203" pitchFamily="34" charset="-79"/>
                  </a:rPr>
                  <a:t>theneighborhoodfinanceguy@gmail.com</a:t>
                </a:r>
              </a:p>
            </p:txBody>
          </p:sp>
        </p:grpSp>
        <p:grpSp>
          <p:nvGrpSpPr>
            <p:cNvPr id="20" name="Group 19">
              <a:extLst>
                <a:ext uri="{FF2B5EF4-FFF2-40B4-BE49-F238E27FC236}">
                  <a16:creationId xmlns:a16="http://schemas.microsoft.com/office/drawing/2014/main" id="{FA9978F1-A4D0-0C48-82F7-A677ECC15EF8}"/>
                </a:ext>
              </a:extLst>
            </p:cNvPr>
            <p:cNvGrpSpPr/>
            <p:nvPr/>
          </p:nvGrpSpPr>
          <p:grpSpPr>
            <a:xfrm>
              <a:off x="7718027" y="4213936"/>
              <a:ext cx="218900" cy="979268"/>
              <a:chOff x="6582150" y="5034270"/>
              <a:chExt cx="218900" cy="979268"/>
            </a:xfrm>
          </p:grpSpPr>
          <p:pic>
            <p:nvPicPr>
              <p:cNvPr id="52" name="Graphic 51" descr="User" title="Icon - Presenter Name">
                <a:extLst>
                  <a:ext uri="{FF2B5EF4-FFF2-40B4-BE49-F238E27FC236}">
                    <a16:creationId xmlns:a16="http://schemas.microsoft.com/office/drawing/2014/main" id="{174B9B52-F256-CC43-B002-B0CC730357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2150" y="5034270"/>
                <a:ext cx="218900" cy="218900"/>
              </a:xfrm>
              <a:prstGeom prst="rect">
                <a:avLst/>
              </a:prstGeom>
            </p:spPr>
          </p:pic>
          <p:pic>
            <p:nvPicPr>
              <p:cNvPr id="53" name="Graphic 52" descr="Envelope" title="Icon Presenter Email">
                <a:extLst>
                  <a:ext uri="{FF2B5EF4-FFF2-40B4-BE49-F238E27FC236}">
                    <a16:creationId xmlns:a16="http://schemas.microsoft.com/office/drawing/2014/main" id="{F2F4E712-3E0F-6C46-96C5-35C27A46BAD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2150" y="5794638"/>
                <a:ext cx="218900" cy="218900"/>
              </a:xfrm>
              <a:prstGeom prst="rect">
                <a:avLst/>
              </a:prstGeom>
            </p:spPr>
          </p:pic>
          <p:pic>
            <p:nvPicPr>
              <p:cNvPr id="54" name="Graphic 53" descr="Smart Phone" title="Icon - Presenter Phone Number">
                <a:extLst>
                  <a:ext uri="{FF2B5EF4-FFF2-40B4-BE49-F238E27FC236}">
                    <a16:creationId xmlns:a16="http://schemas.microsoft.com/office/drawing/2014/main" id="{A4DE8733-7009-1A4C-AF89-8881265D09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82150" y="5405406"/>
                <a:ext cx="218900" cy="218900"/>
              </a:xfrm>
              <a:prstGeom prst="rect">
                <a:avLst/>
              </a:prstGeom>
            </p:spPr>
          </p:pic>
        </p:grpSp>
      </p:grpSp>
    </p:spTree>
    <p:extLst>
      <p:ext uri="{BB962C8B-B14F-4D97-AF65-F5344CB8AC3E}">
        <p14:creationId xmlns:p14="http://schemas.microsoft.com/office/powerpoint/2010/main" val="51188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89374" flipV="1">
            <a:off x="10275779" y="1204013"/>
            <a:ext cx="1887456" cy="1415592"/>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496916" y="617436"/>
            <a:ext cx="10058400" cy="985936"/>
          </a:xfrm>
        </p:spPr>
        <p:txBody>
          <a:bodyPr>
            <a:noAutofit/>
          </a:bodyPr>
          <a:lstStyle/>
          <a:p>
            <a:r>
              <a:rPr lang="en-US" sz="6000" b="1" dirty="0">
                <a:effectLst>
                  <a:outerShdw blurRad="38100" dist="38100" dir="2700000" algn="tl">
                    <a:srgbClr val="000000">
                      <a:alpha val="43137"/>
                    </a:srgbClr>
                  </a:outerShdw>
                </a:effectLst>
              </a:rPr>
              <a:t>Sometimes the end is better…</a:t>
            </a:r>
          </a:p>
        </p:txBody>
      </p:sp>
      <p:sp>
        <p:nvSpPr>
          <p:cNvPr id="14" name="Content Placeholder 2"/>
          <p:cNvSpPr txBox="1">
            <a:spLocks/>
          </p:cNvSpPr>
          <p:nvPr/>
        </p:nvSpPr>
        <p:spPr>
          <a:xfrm>
            <a:off x="592521" y="1708562"/>
            <a:ext cx="9567480" cy="422910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spcAft>
                <a:spcPts val="1200"/>
              </a:spcAft>
            </a:pPr>
            <a:r>
              <a:rPr lang="en-US" dirty="0"/>
              <a:t>Dropped out of the Master’s Program for Accounting/Taxation </a:t>
            </a:r>
          </a:p>
          <a:p>
            <a:pPr lvl="1">
              <a:spcAft>
                <a:spcPts val="1200"/>
              </a:spcAft>
            </a:pPr>
            <a:r>
              <a:rPr lang="en-US" dirty="0"/>
              <a:t>A total $110k in student loans (2012) + $10k Interest Capitalization</a:t>
            </a:r>
          </a:p>
          <a:p>
            <a:pPr>
              <a:spcAft>
                <a:spcPts val="1200"/>
              </a:spcAft>
            </a:pPr>
            <a:r>
              <a:rPr lang="en-US" dirty="0"/>
              <a:t>$0 in savings, $0 in retirement with Negative $125,000 in Net Worth</a:t>
            </a:r>
          </a:p>
          <a:p>
            <a:pPr lvl="1">
              <a:spcAft>
                <a:spcPts val="1200"/>
              </a:spcAft>
            </a:pPr>
            <a:r>
              <a:rPr lang="en-US" dirty="0"/>
              <a:t>My post failure job was as an Admin. Secretary ($23k/year Pre-Tax)</a:t>
            </a:r>
          </a:p>
          <a:p>
            <a:pPr>
              <a:spcAft>
                <a:spcPts val="1200"/>
              </a:spcAft>
            </a:pPr>
            <a:r>
              <a:rPr lang="en-US" dirty="0"/>
              <a:t>As of January 2026 - $2M+ in Net Worth with a credit score of 847. </a:t>
            </a:r>
          </a:p>
          <a:p>
            <a:pPr lvl="1">
              <a:spcAft>
                <a:spcPts val="1200"/>
              </a:spcAft>
            </a:pPr>
            <a:r>
              <a:rPr lang="en-US" dirty="0"/>
              <a:t>Additionally, traveled to over 27 Countries, Got Married and Got a Pandemic Puppy, and 2x Homeowner which includes an out of state, new EV car loan, and rental property.</a:t>
            </a:r>
          </a:p>
          <a:p>
            <a:pPr lvl="1">
              <a:spcAft>
                <a:spcPts val="1200"/>
              </a:spcAft>
            </a:pPr>
            <a:r>
              <a:rPr lang="en-US" dirty="0"/>
              <a:t>Currently making about $141k (2025) but Trump say no increase for 2026.</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40554" flipV="1">
            <a:off x="9865488" y="3056847"/>
            <a:ext cx="2275720" cy="170679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 t="23047" r="13098" b="8322"/>
          <a:stretch/>
        </p:blipFill>
        <p:spPr>
          <a:xfrm rot="836154">
            <a:off x="10602898" y="4910075"/>
            <a:ext cx="1197002" cy="1680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57173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srcRect/>
          <a:stretch/>
        </p:blipFill>
        <p:spPr>
          <a:xfrm>
            <a:off x="5695950" y="406401"/>
            <a:ext cx="6029258" cy="6121621"/>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290528" y="698894"/>
            <a:ext cx="4090972" cy="1226336"/>
          </a:xfrm>
        </p:spPr>
        <p:txBody>
          <a:bodyPr>
            <a:normAutofit fontScale="90000"/>
          </a:bodyPr>
          <a:lstStyle/>
          <a:p>
            <a:r>
              <a:rPr lang="en-US" dirty="0">
                <a:effectLst>
                  <a:outerShdw blurRad="38100" dist="38100" dir="2700000" algn="tl">
                    <a:srgbClr val="000000">
                      <a:alpha val="43137"/>
                    </a:srgbClr>
                  </a:outerShdw>
                </a:effectLst>
              </a:rPr>
              <a:t>Alright Enough with the Intro!</a:t>
            </a:r>
          </a:p>
        </p:txBody>
      </p:sp>
      <p:sp>
        <p:nvSpPr>
          <p:cNvPr id="8" name="Text Placeholder 7"/>
          <p:cNvSpPr>
            <a:spLocks noGrp="1"/>
          </p:cNvSpPr>
          <p:nvPr>
            <p:ph type="body" sz="quarter" idx="12"/>
          </p:nvPr>
        </p:nvSpPr>
        <p:spPr>
          <a:xfrm>
            <a:off x="290528" y="1947925"/>
            <a:ext cx="4265454" cy="340073"/>
          </a:xfrm>
        </p:spPr>
        <p:txBody>
          <a:bodyPr>
            <a:normAutofit/>
          </a:bodyPr>
          <a:lstStyle/>
          <a:p>
            <a:r>
              <a:rPr lang="en-US" dirty="0"/>
              <a:t>Why Should We Take Advice from You?</a:t>
            </a:r>
          </a:p>
        </p:txBody>
      </p:sp>
      <p:graphicFrame>
        <p:nvGraphicFramePr>
          <p:cNvPr id="14" name="Text Placeholder 6">
            <a:extLst>
              <a:ext uri="{FF2B5EF4-FFF2-40B4-BE49-F238E27FC236}">
                <a16:creationId xmlns:a16="http://schemas.microsoft.com/office/drawing/2014/main" id="{14DA5F60-3177-B492-58D2-09C1C9768CEA}"/>
              </a:ext>
            </a:extLst>
          </p:cNvPr>
          <p:cNvGraphicFramePr/>
          <p:nvPr>
            <p:extLst>
              <p:ext uri="{D42A27DB-BD31-4B8C-83A1-F6EECF244321}">
                <p14:modId xmlns:p14="http://schemas.microsoft.com/office/powerpoint/2010/main" val="1116852818"/>
              </p:ext>
            </p:extLst>
          </p:nvPr>
        </p:nvGraphicFramePr>
        <p:xfrm>
          <a:off x="166703" y="2522554"/>
          <a:ext cx="5529247" cy="4120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534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1F01E79E-9DCC-478D-A614-8B0BC071D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p:cNvSpPr>
            <a:spLocks noGrp="1"/>
          </p:cNvSpPr>
          <p:nvPr>
            <p:ph type="title"/>
          </p:nvPr>
        </p:nvSpPr>
        <p:spPr>
          <a:xfrm>
            <a:off x="7656077" y="639097"/>
            <a:ext cx="3886994" cy="3686015"/>
          </a:xfrm>
        </p:spPr>
        <p:txBody>
          <a:bodyPr vert="horz" lIns="91440" tIns="45720" rIns="91440" bIns="45720" rtlCol="0" anchor="b">
            <a:normAutofit/>
          </a:bodyPr>
          <a:lstStyle/>
          <a:p>
            <a:r>
              <a:rPr lang="en-US" sz="6000" b="1" dirty="0">
                <a:effectLst>
                  <a:outerShdw blurRad="38100" dist="38100" dir="2700000" algn="tl">
                    <a:srgbClr val="000000">
                      <a:alpha val="43137"/>
                    </a:srgbClr>
                  </a:outerShdw>
                </a:effectLst>
              </a:rPr>
              <a:t>So Instead of Breaking Distractions</a:t>
            </a:r>
          </a:p>
        </p:txBody>
      </p:sp>
      <p:sp>
        <p:nvSpPr>
          <p:cNvPr id="20" name="Rectangle 19">
            <a:extLst>
              <a:ext uri="{FF2B5EF4-FFF2-40B4-BE49-F238E27FC236}">
                <a16:creationId xmlns:a16="http://schemas.microsoft.com/office/drawing/2014/main" id="{CCFD3915-098D-4E5B-9C68-03BD1C68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81265"/>
            <a:ext cx="1733409" cy="1693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361" r="13416" b="-2"/>
          <a:stretch/>
        </p:blipFill>
        <p:spPr>
          <a:xfrm>
            <a:off x="2378909" y="481266"/>
            <a:ext cx="2504226" cy="1693510"/>
          </a:xfrm>
          <a:prstGeom prst="rect">
            <a:avLst/>
          </a:prstGeom>
        </p:spPr>
      </p:pic>
      <p:pic>
        <p:nvPicPr>
          <p:cNvPr id="5" name="Picture 4"/>
          <p:cNvPicPr>
            <a:picLocks noChangeAspect="1"/>
          </p:cNvPicPr>
          <p:nvPr/>
        </p:nvPicPr>
        <p:blipFill>
          <a:blip r:embed="rId4"/>
          <a:srcRect l="4215" r="4215"/>
          <a:stretch/>
        </p:blipFill>
        <p:spPr>
          <a:xfrm>
            <a:off x="484632" y="2335586"/>
            <a:ext cx="4398503" cy="3541529"/>
          </a:xfrm>
          <a:prstGeom prst="rect">
            <a:avLst/>
          </a:prstGeom>
        </p:spPr>
      </p:pic>
      <p:pic>
        <p:nvPicPr>
          <p:cNvPr id="2" name="Picture 1"/>
          <p:cNvPicPr>
            <a:picLocks noChangeAspect="1"/>
          </p:cNvPicPr>
          <p:nvPr/>
        </p:nvPicPr>
        <p:blipFill>
          <a:blip r:embed="rId5"/>
          <a:srcRect l="3956" r="3956"/>
          <a:stretch/>
        </p:blipFill>
        <p:spPr>
          <a:xfrm>
            <a:off x="5044002" y="481265"/>
            <a:ext cx="2184699" cy="2631646"/>
          </a:xfrm>
          <a:prstGeom prst="rect">
            <a:avLst/>
          </a:prstGeom>
        </p:spPr>
      </p:pic>
      <p:pic>
        <p:nvPicPr>
          <p:cNvPr id="6" name="Content Placeholder 5"/>
          <p:cNvPicPr>
            <a:picLocks noGrp="1" noChangeAspect="1"/>
          </p:cNvPicPr>
          <p:nvPr>
            <p:ph idx="4294967295"/>
          </p:nvPr>
        </p:nvPicPr>
        <p:blipFill rotWithShape="1">
          <a:blip r:embed="rId6">
            <a:extLst>
              <a:ext uri="{28A0092B-C50C-407E-A947-70E740481C1C}">
                <a14:useLocalDpi xmlns:a14="http://schemas.microsoft.com/office/drawing/2010/main" val="0"/>
              </a:ext>
            </a:extLst>
          </a:blip>
          <a:srcRect l="37917" r="14897" b="-3"/>
          <a:stretch/>
        </p:blipFill>
        <p:spPr>
          <a:xfrm>
            <a:off x="5054452" y="3273778"/>
            <a:ext cx="2183748" cy="2603337"/>
          </a:xfrm>
          <a:prstGeom prst="rect">
            <a:avLst/>
          </a:prstGeom>
        </p:spPr>
      </p:pic>
      <p:cxnSp>
        <p:nvCxnSpPr>
          <p:cNvPr id="22" name="Straight Connector 21">
            <a:extLst>
              <a:ext uri="{FF2B5EF4-FFF2-40B4-BE49-F238E27FC236}">
                <a16:creationId xmlns:a16="http://schemas.microsoft.com/office/drawing/2014/main" id="{AD5B1957-79DE-4B15-B0D7-136DC9AB91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27E0A0A-B30D-4026-940F-76414F71D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C41FF7B8-76FC-4402-B2C0-8EC7C7B79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3">
            <a:extLst>
              <a:ext uri="{FF2B5EF4-FFF2-40B4-BE49-F238E27FC236}">
                <a16:creationId xmlns:a16="http://schemas.microsoft.com/office/drawing/2014/main" id="{D58278FD-5DC7-F800-5664-1B18F0D640FC}"/>
              </a:ext>
            </a:extLst>
          </p:cNvPr>
          <p:cNvSpPr txBox="1">
            <a:spLocks/>
          </p:cNvSpPr>
          <p:nvPr/>
        </p:nvSpPr>
        <p:spPr>
          <a:xfrm>
            <a:off x="7656077" y="4600684"/>
            <a:ext cx="3886994" cy="944798"/>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8000" b="0" kern="1200" spc="-50" baseline="0">
                <a:solidFill>
                  <a:schemeClr val="tx1">
                    <a:lumMod val="85000"/>
                    <a:lumOff val="15000"/>
                  </a:schemeClr>
                </a:solidFill>
                <a:latin typeface="+mj-lt"/>
                <a:ea typeface="+mj-ea"/>
                <a:cs typeface="+mj-cs"/>
              </a:defRPr>
            </a:lvl1pPr>
          </a:lstStyle>
          <a:p>
            <a:r>
              <a:rPr lang="en-US" sz="6000" b="1" dirty="0">
                <a:effectLst>
                  <a:outerShdw blurRad="38100" dist="38100" dir="2700000" algn="tl">
                    <a:srgbClr val="000000">
                      <a:alpha val="43137"/>
                    </a:srgbClr>
                  </a:outerShdw>
                </a:effectLst>
              </a:rPr>
              <a:t>Focus Up</a:t>
            </a:r>
          </a:p>
        </p:txBody>
      </p:sp>
    </p:spTree>
    <p:extLst>
      <p:ext uri="{BB962C8B-B14F-4D97-AF65-F5344CB8AC3E}">
        <p14:creationId xmlns:p14="http://schemas.microsoft.com/office/powerpoint/2010/main" val="2967688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p:blipFill>
        <p:spPr>
          <a:xfrm>
            <a:off x="485429" y="991978"/>
            <a:ext cx="10968714" cy="5650855"/>
          </a:xfrm>
          <a:prstGeom prst="rect">
            <a:avLst/>
          </a:prstGeom>
        </p:spPr>
      </p:pic>
      <p:sp>
        <p:nvSpPr>
          <p:cNvPr id="8" name="Text Placeholder 7"/>
          <p:cNvSpPr>
            <a:spLocks noGrp="1"/>
          </p:cNvSpPr>
          <p:nvPr>
            <p:ph type="body" sz="quarter" idx="12"/>
          </p:nvPr>
        </p:nvSpPr>
        <p:spPr>
          <a:xfrm>
            <a:off x="7481903" y="517177"/>
            <a:ext cx="4265454" cy="340073"/>
          </a:xfrm>
        </p:spPr>
        <p:txBody>
          <a:bodyPr>
            <a:normAutofit/>
          </a:bodyPr>
          <a:lstStyle/>
          <a:p>
            <a:r>
              <a:rPr lang="en-US" dirty="0"/>
              <a:t>Data Pulled from Personal Capital</a:t>
            </a:r>
          </a:p>
        </p:txBody>
      </p:sp>
      <p:sp>
        <p:nvSpPr>
          <p:cNvPr id="9" name="Rectangle 8"/>
          <p:cNvSpPr/>
          <p:nvPr/>
        </p:nvSpPr>
        <p:spPr>
          <a:xfrm>
            <a:off x="95250" y="857250"/>
            <a:ext cx="2771775" cy="72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55823" y="795456"/>
            <a:ext cx="4265454" cy="725080"/>
          </a:xfrm>
        </p:spPr>
        <p:txBody>
          <a:bodyPr>
            <a:normAutofit/>
          </a:bodyPr>
          <a:lstStyle/>
          <a:p>
            <a:r>
              <a:rPr lang="en-US" dirty="0">
                <a:effectLst>
                  <a:outerShdw blurRad="38100" dist="38100" dir="2700000" algn="tl">
                    <a:srgbClr val="000000">
                      <a:alpha val="43137"/>
                    </a:srgbClr>
                  </a:outerShdw>
                </a:effectLst>
              </a:rPr>
              <a:t>Post Pandemic?</a:t>
            </a:r>
          </a:p>
        </p:txBody>
      </p:sp>
    </p:spTree>
    <p:extLst>
      <p:ext uri="{BB962C8B-B14F-4D97-AF65-F5344CB8AC3E}">
        <p14:creationId xmlns:p14="http://schemas.microsoft.com/office/powerpoint/2010/main" val="54973482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FE2D894-9887-4C6E-B664-EB7E082F3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A67AA4-7A39-4D54-84CA-5821BEF7F79E}">
  <ds:schemaRefs>
    <ds:schemaRef ds:uri="http://schemas.microsoft.com/sharepoint/v3/contenttype/forms"/>
  </ds:schemaRefs>
</ds:datastoreItem>
</file>

<file path=customXml/itemProps3.xml><?xml version="1.0" encoding="utf-8"?>
<ds:datastoreItem xmlns:ds="http://schemas.openxmlformats.org/officeDocument/2006/customXml" ds:itemID="{29DE6D2A-0A40-4DAB-B8AE-656243D6AB33}">
  <ds:schemaRefs>
    <ds:schemaRef ds:uri="http://purl.org/dc/terms/"/>
    <ds:schemaRef ds:uri="http://schemas.openxmlformats.org/package/2006/metadata/core-properties"/>
    <ds:schemaRef ds:uri="16c05727-aa75-4e4a-9b5f-8a80a1165891"/>
    <ds:schemaRef ds:uri="http://schemas.microsoft.com/office/2006/documentManagement/types"/>
    <ds:schemaRef ds:uri="http://purl.org/dc/elements/1.1/"/>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85</TotalTime>
  <Words>3395</Words>
  <Application>Microsoft Office PowerPoint</Application>
  <PresentationFormat>Widescreen</PresentationFormat>
  <Paragraphs>428</Paragraphs>
  <Slides>59</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ＭＳ Ｐゴシック</vt:lpstr>
      <vt:lpstr>Arial</vt:lpstr>
      <vt:lpstr>Bebas</vt:lpstr>
      <vt:lpstr>Calibri</vt:lpstr>
      <vt:lpstr>Calibri Light</vt:lpstr>
      <vt:lpstr>CircularStd-Book</vt:lpstr>
      <vt:lpstr>Gill Sans Light</vt:lpstr>
      <vt:lpstr>Helvetica Light</vt:lpstr>
      <vt:lpstr>Retrospect</vt:lpstr>
      <vt:lpstr>Investing 101</vt:lpstr>
      <vt:lpstr>TFG Promise and Ongoing Commitment</vt:lpstr>
      <vt:lpstr>What The Financial Griot Offers?</vt:lpstr>
      <vt:lpstr>The Financial Griot Team</vt:lpstr>
      <vt:lpstr>“Having an Investment Plan means that you don’t have to work until you die.”</vt:lpstr>
      <vt:lpstr>Sometimes the end is better…</vt:lpstr>
      <vt:lpstr>Alright Enough with the Intro!</vt:lpstr>
      <vt:lpstr>So Instead of Breaking Distractions</vt:lpstr>
      <vt:lpstr>Post Pandemic?</vt:lpstr>
      <vt:lpstr>PowerPoint Presentation</vt:lpstr>
      <vt:lpstr>PowerPoint Presentation</vt:lpstr>
      <vt:lpstr>PowerPoint Presentation</vt:lpstr>
      <vt:lpstr>PowerPoint Presentation</vt:lpstr>
      <vt:lpstr>The Questions?</vt:lpstr>
      <vt:lpstr>I’m not Going to hold you but…</vt:lpstr>
      <vt:lpstr>The Investment Special Outline</vt:lpstr>
      <vt:lpstr>The Mkt Vocabulary</vt:lpstr>
      <vt:lpstr>PowerPoint Presentation</vt:lpstr>
      <vt:lpstr>Just Copying Me Won’t Work</vt:lpstr>
      <vt:lpstr>How We Work?</vt:lpstr>
      <vt:lpstr>What Can Work?</vt:lpstr>
      <vt:lpstr>#Saving vs Investing Analysis</vt:lpstr>
      <vt:lpstr>Example #1</vt:lpstr>
      <vt:lpstr>Results #1A</vt:lpstr>
      <vt:lpstr>Results #1B</vt:lpstr>
      <vt:lpstr>Results #1C</vt:lpstr>
      <vt:lpstr>PowerPoint Presentation</vt:lpstr>
      <vt:lpstr>PowerPoint Presentation</vt:lpstr>
      <vt:lpstr>PowerPoint Presentation</vt:lpstr>
      <vt:lpstr>PowerPoint Presentation</vt:lpstr>
      <vt:lpstr>PowerPoint Presentation</vt:lpstr>
      <vt:lpstr>#Investing</vt:lpstr>
      <vt:lpstr>Discernment of Information</vt:lpstr>
      <vt:lpstr>#InvtProcess</vt:lpstr>
      <vt:lpstr>#InvtProcess</vt:lpstr>
      <vt:lpstr>Breaking Down the Brokerage</vt:lpstr>
      <vt:lpstr>Brokers or Brokerages?</vt:lpstr>
      <vt:lpstr>PowerPoint Presentation</vt:lpstr>
      <vt:lpstr>Example #2</vt:lpstr>
      <vt:lpstr>Successful Investing</vt:lpstr>
      <vt:lpstr>Levels to Owning Shares</vt:lpstr>
      <vt:lpstr>#Building a Winning Portfolio</vt:lpstr>
      <vt:lpstr>Generation Money Management</vt:lpstr>
      <vt:lpstr>#Distribution</vt:lpstr>
      <vt:lpstr>PowerPoint Presentation</vt:lpstr>
      <vt:lpstr>#TNFG Game Plan</vt:lpstr>
      <vt:lpstr>#TFG Game Plan</vt:lpstr>
      <vt:lpstr>Bonus</vt:lpstr>
      <vt:lpstr>Results #4</vt:lpstr>
      <vt:lpstr>Example #5</vt:lpstr>
      <vt:lpstr>PowerPoint Presentation</vt:lpstr>
      <vt:lpstr>Set Your Own Retirement</vt:lpstr>
      <vt:lpstr>PowerPoint Presentation</vt:lpstr>
      <vt:lpstr>#Close Out</vt:lpstr>
      <vt:lpstr>Website Recommendations</vt:lpstr>
      <vt:lpstr>Book Recommendations</vt:lpstr>
      <vt:lpstr>Recap and Questions</vt:lpstr>
      <vt:lpstr>F.I.R.E.# +$5M</vt:lpstr>
      <vt:lpstr>THANK YOU           + Q&amp;A time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Delva-Gonzalez, Lawrence</cp:lastModifiedBy>
  <cp:revision>4</cp:revision>
  <dcterms:created xsi:type="dcterms:W3CDTF">2020-03-31T17:44:24Z</dcterms:created>
  <dcterms:modified xsi:type="dcterms:W3CDTF">2025-08-28T15:52:08Z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